
<file path=[Content_Types].xml><?xml version="1.0" encoding="utf-8"?>
<Types xmlns="http://schemas.openxmlformats.org/package/2006/content-types">
  <Default Extension="avi" ContentType="video/x-msvideo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notesSlides/notesSlide3.xml" ContentType="application/vnd.openxmlformats-officedocument.presentationml.notesSlide+xml"/>
  <Override PartName="/ppt/tags/tag17.xml" ContentType="application/vnd.openxmlformats-officedocument.presentationml.tags+xml"/>
  <Override PartName="/ppt/notesSlides/notesSlide4.xml" ContentType="application/vnd.openxmlformats-officedocument.presentationml.notesSlide+xml"/>
  <Override PartName="/ppt/tags/tag18.xml" ContentType="application/vnd.openxmlformats-officedocument.presentationml.tags+xml"/>
  <Override PartName="/ppt/notesSlides/notesSlide5.xml" ContentType="application/vnd.openxmlformats-officedocument.presentationml.notesSlide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6"/>
  </p:notesMasterIdLst>
  <p:sldIdLst>
    <p:sldId id="256" r:id="rId2"/>
    <p:sldId id="294" r:id="rId3"/>
    <p:sldId id="295" r:id="rId4"/>
    <p:sldId id="293" r:id="rId5"/>
    <p:sldId id="316" r:id="rId6"/>
    <p:sldId id="296" r:id="rId7"/>
    <p:sldId id="297" r:id="rId8"/>
    <p:sldId id="298" r:id="rId9"/>
    <p:sldId id="317" r:id="rId10"/>
    <p:sldId id="318" r:id="rId11"/>
    <p:sldId id="319" r:id="rId12"/>
    <p:sldId id="320" r:id="rId13"/>
    <p:sldId id="299" r:id="rId14"/>
    <p:sldId id="300" r:id="rId15"/>
    <p:sldId id="301" r:id="rId16"/>
    <p:sldId id="302" r:id="rId17"/>
    <p:sldId id="303" r:id="rId18"/>
    <p:sldId id="321" r:id="rId19"/>
    <p:sldId id="322" r:id="rId20"/>
    <p:sldId id="323" r:id="rId21"/>
    <p:sldId id="324" r:id="rId22"/>
    <p:sldId id="304" r:id="rId23"/>
    <p:sldId id="305" r:id="rId24"/>
    <p:sldId id="325" r:id="rId25"/>
    <p:sldId id="306" r:id="rId26"/>
    <p:sldId id="307" r:id="rId27"/>
    <p:sldId id="308" r:id="rId28"/>
    <p:sldId id="309" r:id="rId29"/>
    <p:sldId id="310" r:id="rId30"/>
    <p:sldId id="311" r:id="rId31"/>
    <p:sldId id="312" r:id="rId32"/>
    <p:sldId id="313" r:id="rId33"/>
    <p:sldId id="314" r:id="rId34"/>
    <p:sldId id="315" r:id="rId35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1EDFD"/>
    <a:srgbClr val="828282"/>
    <a:srgbClr val="404040"/>
    <a:srgbClr val="FFE6CC"/>
    <a:srgbClr val="FF9B37"/>
    <a:srgbClr val="7FBB7F"/>
    <a:srgbClr val="B4B4B4"/>
    <a:srgbClr val="E33D35"/>
    <a:srgbClr val="F8CECC"/>
    <a:srgbClr val="E7DD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5220" autoAdjust="0"/>
  </p:normalViewPr>
  <p:slideViewPr>
    <p:cSldViewPr snapToGrid="0">
      <p:cViewPr varScale="1">
        <p:scale>
          <a:sx n="74" d="100"/>
          <a:sy n="74" d="100"/>
        </p:scale>
        <p:origin x="72" y="158"/>
      </p:cViewPr>
      <p:guideLst/>
    </p:cSldViewPr>
  </p:slideViewPr>
  <p:notesTextViewPr>
    <p:cViewPr>
      <p:scale>
        <a:sx n="66" d="100"/>
        <a:sy n="66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image" Target="../media/image75.emf"/><Relationship Id="rId1" Type="http://schemas.openxmlformats.org/officeDocument/2006/relationships/image" Target="../media/image74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C42190-AE00-4239-8869-CD11637AA69E}" type="datetimeFigureOut">
              <a:rPr lang="de-DE" smtClean="0"/>
              <a:t>29.04.2020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3B0E13-6C9E-488D-BCC8-36A8F961B69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436304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3B0E13-6C9E-488D-BCC8-36A8F961B690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03864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3B0E13-6C9E-488D-BCC8-36A8F961B690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50048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Hinweis: 2,5 ist ein Rundungsfehler in der Arbeit! 2,24 ist der korrekte Wert!!!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3B0E13-6C9E-488D-BCC8-36A8F961B690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403390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Eignung von DLT beschränkt sich auf eine Untermenge aller IOT-Anwendungsfälle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IOT-Anwendungsfälle weisen ähnliche / gleiche Charakteristika auf wie der vorliegende Anwendungsfall (deswegen auch stellvertretender Anwendungsfall in dieser Arbeit)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Als relevant klassifizierte, nicht-funktionale Anforderungen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Sicherheit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de-DE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Eindeutigkeit, Manipulationssicherheit, Zugriffsbeschränkung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Zuverlässigkeit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de-DE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Performanz (abhängig von DLT-Wahl)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de-DE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Alle diese Anforderungen sind die Basis für funktionierende IOT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3B0E13-6C9E-488D-BCC8-36A8F961B690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744488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Eignung von DLT beschränkt sich auf eine Untermenge aller IOT-Anwendungsfälle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IOT-Anwendungsfälle weisen ähnliche / gleiche Charakteristika auf wie der vorliegende Anwendungsfall (deswegen auch stellvertretender Anwendungsfall in dieser Arbeit)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Als relevant klassifizierte, nicht-funktionale Anforderungen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Sicherheit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de-DE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Eindeutigkeit, Manipulationssicherheit, Zugriffsbeschränkung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Zuverlässigkeit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de-DE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Performanz (abhängig von DLT-Wahl)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de-DE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Alle diese Anforderungen sind die Basis für funktionierende IOT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3B0E13-6C9E-488D-BCC8-36A8F961B690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018635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3B0E13-6C9E-488D-BCC8-36A8F961B690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921506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3B0E13-6C9E-488D-BCC8-36A8F961B690}" type="slidenum">
              <a:rPr lang="de-DE" smtClean="0"/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97555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B5D7A12-D96B-4E0A-96A9-2AEF11599E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08941BD4-8BF6-49C6-A982-CE7664DFD5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78CDD25-6774-4211-A87C-BB22DD59FD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F1442-B081-4647-A7EA-C3D67D74D3A7}" type="datetime1">
              <a:rPr lang="de-DE" smtClean="0"/>
              <a:t>29.04.2020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97C1406-386B-4B5B-AE96-9C2CC339C6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Sebastian Kanz - April 2020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B3580B2-AE8C-486A-9CBB-E0EF6B302F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11C7E-A55C-4B4B-A6BA-B5F245C85ED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187269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FB254B-6BDD-4A3E-904B-288C34473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7D414A43-2FFF-415D-B80B-E6E0AC87FC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39E2096-8155-489A-AC19-5BC25427BB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387FFE-EC22-40E7-9663-EB65ABD03486}" type="datetime1">
              <a:rPr lang="de-DE" smtClean="0"/>
              <a:t>29.04.2020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D3C195A-022C-41B9-BFD8-5C1274F2E1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Sebastian Kanz - April 2020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5302871-0A01-44DF-A6DC-0AE06E3938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11C7E-A55C-4B4B-A6BA-B5F245C85ED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208407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B711D7CD-60ED-4BD4-89E8-3488C335644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A90B1BDA-54F1-46A5-B51D-2CF36C4837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FD94885-B32C-4F54-B8E4-6620DB0F69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4E5DC-D129-4405-86B7-A18955EE08A6}" type="datetime1">
              <a:rPr lang="de-DE" smtClean="0"/>
              <a:t>29.04.2020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CE60069-B152-4242-94E2-CB294AC9D7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Sebastian Kanz - April 2020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205EA56-39DB-4F99-A108-346B135D68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11C7E-A55C-4B4B-A6BA-B5F245C85ED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517451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2715549-2539-46CA-93DC-0A5B3EDC2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37FE43-C5D7-434A-B75A-4AA56FAAF2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381E1C0-E785-47D8-B2DB-09DC109817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3A3FA-6F8C-48F6-9151-5FA8232888F0}" type="datetime1">
              <a:rPr lang="de-DE" smtClean="0"/>
              <a:t>29.04.2020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77F41AC-9872-4450-98E4-9CF4334E12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Sebastian Kanz - April 2020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17824A0-8B48-4636-AB93-5FB9F6DAF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11C7E-A55C-4B4B-A6BA-B5F245C85ED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918632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B0F6A4-0B11-4E9C-8789-CCFA9CD775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7278F7C-9A69-4A17-9905-D2C03003EF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FE741BB-2417-4A94-B9AC-BCA0AA1084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17534-E184-4E9C-82D6-9BDAB477FA12}" type="datetime1">
              <a:rPr lang="de-DE" smtClean="0"/>
              <a:t>29.04.2020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924F207-7A1A-4AE1-9C73-97BF95073C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Sebastian Kanz - April 2020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697CC36-3416-43A8-84DC-CFA8C1CB2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11C7E-A55C-4B4B-A6BA-B5F245C85ED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362079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0970C3C-4F86-4675-A5AF-875C87D928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1EAB171-5EB6-4A9F-9C9B-6690CEC218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EF0A027-309D-43EE-B476-B87A75DB4B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6DF114B-1B9C-4887-80C1-065E327016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3F6B6-8764-4491-B8A3-EA562015112B}" type="datetime1">
              <a:rPr lang="de-DE" smtClean="0"/>
              <a:t>29.04.2020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DADE3A8-61CC-4776-84B6-A49A62D032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Sebastian Kanz - April 2020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2B9FF4D-DC0C-4831-B2C4-5025EDC093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11C7E-A55C-4B4B-A6BA-B5F245C85ED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909058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58F2EE-A8B4-45D5-A004-A439CBBB56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561D405-92CB-4E66-AAA5-C124462B19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C97F065-30CB-44A1-A6BA-4ED44738EE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AB58D45-2E93-4A9B-A20C-D0A14F200F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DD7C624A-B2F4-48ED-9DAA-0D8C189EF30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282B36B1-9400-46E7-81DA-B13F93239D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ABA2B-ED77-45B5-996B-7605AEBA04BF}" type="datetime1">
              <a:rPr lang="de-DE" smtClean="0"/>
              <a:t>29.04.2020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897E8AEB-A5DC-4D33-BC89-4BE36B2FA3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Sebastian Kanz - April 2020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E7F2C5EA-696B-4A28-AD5E-5EB4664C3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11C7E-A55C-4B4B-A6BA-B5F245C85ED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761059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0ACEDDF-93B7-402C-96E8-30414C6DC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A5E1CB2D-A95F-40CB-94E8-4357E772A3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DCAE28-D059-4516-8AEB-9CCE6B01FDAE}" type="datetime1">
              <a:rPr lang="de-DE" smtClean="0"/>
              <a:t>29.04.2020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468BBFB-3629-4FE1-84EB-2250734D2E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Sebastian Kanz - April 2020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16E58B4-C0E9-40DD-B898-2B51A6EA6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11C7E-A55C-4B4B-A6BA-B5F245C85ED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787864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B43CC45E-0659-43A4-8737-85F0F084BA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0C7EE-E825-4313-87E6-39E54D6D8BEB}" type="datetime1">
              <a:rPr lang="de-DE" smtClean="0"/>
              <a:t>29.04.2020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0CC19BF-4B56-4FC9-AD71-22E6B83D9C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Sebastian Kanz - April 2020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DB3E444-30F1-463D-B976-FDD0402B1F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11C7E-A55C-4B4B-A6BA-B5F245C85ED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36423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C941ED-1D8A-47E1-8F8C-8E686337B3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1533E6F-AF09-44A8-8ECB-362E86030B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85E740D-96EC-433C-B853-27816038AD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991D11F-5B97-4DD6-AA5B-5C4600FACD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5702C-D4D2-4062-B280-6B0FC2226735}" type="datetime1">
              <a:rPr lang="de-DE" smtClean="0"/>
              <a:t>29.04.2020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EF8F293-373C-4C4F-8BB3-4E1DF353E8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Sebastian Kanz - April 2020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4F3627D-30EF-4355-8128-412A88BE94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11C7E-A55C-4B4B-A6BA-B5F245C85ED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373178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EE0F6E3-720D-41F9-9732-5FB52B63C4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404D8750-C1B2-439D-BA4E-FA4D2A2A78C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2036ED6-671A-42A1-ADD6-47B25BB44C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A7D50C1-1D73-49FA-808F-3E61A01A1A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EBD3D-1001-4DF9-801F-66DC16150467}" type="datetime1">
              <a:rPr lang="de-DE" smtClean="0"/>
              <a:t>29.04.2020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17211D4-E663-44A5-9B6A-27A13620A6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Sebastian Kanz - April 2020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775A9F1-1AAE-43F5-881D-11C5FED6D1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11C7E-A55C-4B4B-A6BA-B5F245C85ED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584802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FEF3D972-F064-4DAB-A4BB-87D533BBFD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6050CCB-4D91-44CD-AAE8-9D4F71AFA5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4F4308D-74D2-4D09-B652-72C824B008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4E0F06-2DA4-44C2-976E-4660D6794F70}" type="datetime1">
              <a:rPr lang="de-DE" smtClean="0"/>
              <a:t>29.04.2020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54BF672-773E-4A3E-A8A0-B54F32D959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Masterarbeit Sebastian Kanz - April 2020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5A7137D-5E7C-458F-BA06-8E6DFC0A92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211C7E-A55C-4B4B-A6BA-B5F245C85ED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513025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Relationship Id="rId14" Type="http://schemas.openxmlformats.org/officeDocument/2006/relationships/image" Target="../media/image13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13" Type="http://schemas.openxmlformats.org/officeDocument/2006/relationships/image" Target="../media/image45.png"/><Relationship Id="rId18" Type="http://schemas.openxmlformats.org/officeDocument/2006/relationships/image" Target="../media/image50.svg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39.png"/><Relationship Id="rId12" Type="http://schemas.openxmlformats.org/officeDocument/2006/relationships/image" Target="../media/image44.svg"/><Relationship Id="rId17" Type="http://schemas.openxmlformats.org/officeDocument/2006/relationships/image" Target="../media/image49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8.svg"/><Relationship Id="rId20" Type="http://schemas.openxmlformats.org/officeDocument/2006/relationships/image" Target="../media/image52.svg"/><Relationship Id="rId1" Type="http://schemas.openxmlformats.org/officeDocument/2006/relationships/tags" Target="../tags/tag16.xml"/><Relationship Id="rId6" Type="http://schemas.openxmlformats.org/officeDocument/2006/relationships/image" Target="../media/image38.sv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5" Type="http://schemas.openxmlformats.org/officeDocument/2006/relationships/image" Target="../media/image47.png"/><Relationship Id="rId10" Type="http://schemas.openxmlformats.org/officeDocument/2006/relationships/image" Target="../media/image42.png"/><Relationship Id="rId19" Type="http://schemas.openxmlformats.org/officeDocument/2006/relationships/image" Target="../media/image51.png"/><Relationship Id="rId4" Type="http://schemas.openxmlformats.org/officeDocument/2006/relationships/image" Target="../media/image1.jpeg"/><Relationship Id="rId9" Type="http://schemas.openxmlformats.org/officeDocument/2006/relationships/image" Target="../media/image41.png"/><Relationship Id="rId14" Type="http://schemas.openxmlformats.org/officeDocument/2006/relationships/image" Target="../media/image46.sv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svg"/><Relationship Id="rId13" Type="http://schemas.openxmlformats.org/officeDocument/2006/relationships/image" Target="../media/image61.png"/><Relationship Id="rId18" Type="http://schemas.openxmlformats.org/officeDocument/2006/relationships/image" Target="../media/image66.svg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55.png"/><Relationship Id="rId12" Type="http://schemas.openxmlformats.org/officeDocument/2006/relationships/image" Target="../media/image60.svg"/><Relationship Id="rId17" Type="http://schemas.openxmlformats.org/officeDocument/2006/relationships/image" Target="../media/image65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64.svg"/><Relationship Id="rId1" Type="http://schemas.openxmlformats.org/officeDocument/2006/relationships/tags" Target="../tags/tag17.xml"/><Relationship Id="rId6" Type="http://schemas.openxmlformats.org/officeDocument/2006/relationships/image" Target="../media/image54.svg"/><Relationship Id="rId11" Type="http://schemas.openxmlformats.org/officeDocument/2006/relationships/image" Target="../media/image59.png"/><Relationship Id="rId5" Type="http://schemas.openxmlformats.org/officeDocument/2006/relationships/image" Target="../media/image53.png"/><Relationship Id="rId15" Type="http://schemas.openxmlformats.org/officeDocument/2006/relationships/image" Target="../media/image63.png"/><Relationship Id="rId10" Type="http://schemas.openxmlformats.org/officeDocument/2006/relationships/image" Target="../media/image58.svg"/><Relationship Id="rId4" Type="http://schemas.openxmlformats.org/officeDocument/2006/relationships/image" Target="../media/image1.jpeg"/><Relationship Id="rId9" Type="http://schemas.openxmlformats.org/officeDocument/2006/relationships/image" Target="../media/image57.png"/><Relationship Id="rId14" Type="http://schemas.openxmlformats.org/officeDocument/2006/relationships/image" Target="../media/image62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.xml"/><Relationship Id="rId4" Type="http://schemas.openxmlformats.org/officeDocument/2006/relationships/image" Target="../media/image1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video" Target="../media/media1.avi"/><Relationship Id="rId2" Type="http://schemas.microsoft.com/office/2007/relationships/media" Target="../media/media1.avi"/><Relationship Id="rId1" Type="http://schemas.openxmlformats.org/officeDocument/2006/relationships/tags" Target="../tags/tag19.xml"/><Relationship Id="rId6" Type="http://schemas.openxmlformats.org/officeDocument/2006/relationships/image" Target="../media/image67.png"/><Relationship Id="rId5" Type="http://schemas.openxmlformats.org/officeDocument/2006/relationships/image" Target="../media/image1.jpeg"/><Relationship Id="rId4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svg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7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.xml"/><Relationship Id="rId6" Type="http://schemas.openxmlformats.org/officeDocument/2006/relationships/image" Target="../media/image69.svg"/><Relationship Id="rId5" Type="http://schemas.openxmlformats.org/officeDocument/2006/relationships/image" Target="../media/image68.png"/><Relationship Id="rId10" Type="http://schemas.openxmlformats.org/officeDocument/2006/relationships/image" Target="../media/image73.svg"/><Relationship Id="rId4" Type="http://schemas.openxmlformats.org/officeDocument/2006/relationships/image" Target="../media/image1.jpeg"/><Relationship Id="rId9" Type="http://schemas.openxmlformats.org/officeDocument/2006/relationships/image" Target="../media/image72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oleObject" Target="file:///C:\Users\sebastianka\Git\thesis\dlt-evaluation\dlts.xlsx" TargetMode="External"/><Relationship Id="rId3" Type="http://schemas.openxmlformats.org/officeDocument/2006/relationships/image" Target="../media/image1.jpeg"/><Relationship Id="rId7" Type="http://schemas.openxmlformats.org/officeDocument/2006/relationships/image" Target="../media/image75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file:///C:\Users\sebastianka\Git\thesis\iot-usecase\requirements\Requirements.xlsm" TargetMode="External"/><Relationship Id="rId5" Type="http://schemas.openxmlformats.org/officeDocument/2006/relationships/image" Target="../media/image74.emf"/><Relationship Id="rId4" Type="http://schemas.openxmlformats.org/officeDocument/2006/relationships/oleObject" Target="file:///C:\Users\sebastianka\Git\thesis\iot-usecase\calculation.xlsx" TargetMode="External"/><Relationship Id="rId9" Type="http://schemas.openxmlformats.org/officeDocument/2006/relationships/image" Target="../media/image76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13" Type="http://schemas.openxmlformats.org/officeDocument/2006/relationships/image" Target="../media/image22.png"/><Relationship Id="rId18" Type="http://schemas.openxmlformats.org/officeDocument/2006/relationships/image" Target="../media/image27.svg"/><Relationship Id="rId3" Type="http://schemas.openxmlformats.org/officeDocument/2006/relationships/notesSlide" Target="../notesSlides/notesSlide1.xml"/><Relationship Id="rId21" Type="http://schemas.openxmlformats.org/officeDocument/2006/relationships/image" Target="../media/image30.png"/><Relationship Id="rId7" Type="http://schemas.openxmlformats.org/officeDocument/2006/relationships/image" Target="../media/image16.png"/><Relationship Id="rId12" Type="http://schemas.openxmlformats.org/officeDocument/2006/relationships/image" Target="../media/image21.svg"/><Relationship Id="rId17" Type="http://schemas.openxmlformats.org/officeDocument/2006/relationships/image" Target="../media/image26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5.svg"/><Relationship Id="rId20" Type="http://schemas.openxmlformats.org/officeDocument/2006/relationships/image" Target="../media/image29.svg"/><Relationship Id="rId1" Type="http://schemas.openxmlformats.org/officeDocument/2006/relationships/tags" Target="../tags/tag1.xml"/><Relationship Id="rId6" Type="http://schemas.openxmlformats.org/officeDocument/2006/relationships/image" Target="../media/image15.sv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5" Type="http://schemas.openxmlformats.org/officeDocument/2006/relationships/image" Target="../media/image24.png"/><Relationship Id="rId10" Type="http://schemas.openxmlformats.org/officeDocument/2006/relationships/image" Target="../media/image19.svg"/><Relationship Id="rId19" Type="http://schemas.openxmlformats.org/officeDocument/2006/relationships/image" Target="../media/image28.png"/><Relationship Id="rId4" Type="http://schemas.openxmlformats.org/officeDocument/2006/relationships/image" Target="../media/image1.jpeg"/><Relationship Id="rId9" Type="http://schemas.openxmlformats.org/officeDocument/2006/relationships/image" Target="../media/image18.png"/><Relationship Id="rId14" Type="http://schemas.openxmlformats.org/officeDocument/2006/relationships/image" Target="../media/image23.svg"/><Relationship Id="rId22" Type="http://schemas.openxmlformats.org/officeDocument/2006/relationships/image" Target="../media/image31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4" Type="http://schemas.openxmlformats.org/officeDocument/2006/relationships/image" Target="../media/image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4" Type="http://schemas.openxmlformats.org/officeDocument/2006/relationships/image" Target="../media/image3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4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2" descr="Ein Bild, das Reptil, Schildkröte, Tier, sitzend enthält.&#10;&#10;Automatisch generierte Beschreibung">
            <a:extLst>
              <a:ext uri="{FF2B5EF4-FFF2-40B4-BE49-F238E27FC236}">
                <a16:creationId xmlns:a16="http://schemas.microsoft.com/office/drawing/2014/main" id="{24652701-898A-4491-A6ED-039602EA8B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91" r="20426"/>
          <a:stretch/>
        </p:blipFill>
        <p:spPr bwMode="auto">
          <a:xfrm>
            <a:off x="3523488" y="10"/>
            <a:ext cx="866851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0EA7317-A730-4F8E-B498-8E0FFB47D9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7790948" cy="3204134"/>
          </a:xfrm>
        </p:spPr>
        <p:txBody>
          <a:bodyPr anchor="b">
            <a:normAutofit/>
          </a:bodyPr>
          <a:lstStyle/>
          <a:p>
            <a:pPr algn="l"/>
            <a:r>
              <a:rPr lang="de-DE" sz="4400" dirty="0"/>
              <a:t>Synergie von DLT und IOT:</a:t>
            </a:r>
            <a:br>
              <a:rPr lang="de-DE" sz="4400" dirty="0"/>
            </a:br>
            <a:r>
              <a:rPr lang="de-DE" sz="4400" dirty="0"/>
              <a:t>Anforderungsanalyse und praktische </a:t>
            </a:r>
            <a:r>
              <a:rPr lang="de-DE" sz="4400" dirty="0" err="1"/>
              <a:t>Verprobung</a:t>
            </a:r>
            <a:endParaRPr lang="de-DE" sz="4400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00CF290-0780-497E-942C-ADDACE89B4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pPr algn="l"/>
            <a:r>
              <a:rPr lang="de-DE" sz="2000" dirty="0"/>
              <a:t>Masterarbeit von Sebastian Kanz</a:t>
            </a:r>
          </a:p>
          <a:p>
            <a:pPr algn="l"/>
            <a:r>
              <a:rPr lang="de-DE" sz="2000" dirty="0"/>
              <a:t>April 2020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211566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7C67E3F7-25ED-4AC5-9FA9-E1A1B846E3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" t="8237" r="19097" b="-1"/>
          <a:stretch/>
        </p:blipFill>
        <p:spPr bwMode="auto">
          <a:xfrm>
            <a:off x="3522468" y="10"/>
            <a:ext cx="866953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39843A0-9BCB-4B17-AD8A-8B7754E8B2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3" y="1161288"/>
            <a:ext cx="5833763" cy="1124712"/>
          </a:xfrm>
        </p:spPr>
        <p:txBody>
          <a:bodyPr anchor="b">
            <a:normAutofit fontScale="90000"/>
          </a:bodyPr>
          <a:lstStyle/>
          <a:p>
            <a:r>
              <a:rPr lang="de-DE" sz="4800" dirty="0"/>
              <a:t>Theoretische Grundlagen</a:t>
            </a:r>
            <a:br>
              <a:rPr lang="de-DE" sz="2800" dirty="0"/>
            </a:br>
            <a:r>
              <a:rPr lang="de-DE" sz="2800" dirty="0"/>
              <a:t>Distributed Ledger Technologies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5CE1E84-E550-4344-AC5D-AD48708BF3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de-DE" sz="1800" b="1" dirty="0"/>
              <a:t>Kernelemente im Kontext dieser Arbeit</a:t>
            </a:r>
          </a:p>
          <a:p>
            <a:pPr marL="0" indent="0">
              <a:buNone/>
            </a:pPr>
            <a:endParaRPr lang="de-DE" sz="1800" dirty="0"/>
          </a:p>
          <a:p>
            <a:r>
              <a:rPr lang="de-DE" sz="1800" dirty="0"/>
              <a:t>P2P-Netzwerk von Nodes</a:t>
            </a:r>
          </a:p>
          <a:p>
            <a:r>
              <a:rPr lang="de-DE" sz="1800" dirty="0"/>
              <a:t>Zentraler Ledger</a:t>
            </a:r>
          </a:p>
          <a:p>
            <a:r>
              <a:rPr lang="de-DE" sz="1800" b="1" dirty="0">
                <a:solidFill>
                  <a:srgbClr val="7FBB7F"/>
                </a:solidFill>
              </a:rPr>
              <a:t>Konsensprotokoll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2CA676E-81CE-4B17-91FE-F7FC9F2DC5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Masterarbeit Sebastian Kanz - April 2020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32818BE-60B3-4FC6-8352-089B02A12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7706" y="6356350"/>
            <a:ext cx="2743200" cy="365125"/>
          </a:xfrm>
        </p:spPr>
        <p:txBody>
          <a:bodyPr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DD211C7E-A55C-4B4B-A6BA-B5F245C85ED3}" type="slidenum"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Grafik 6" descr="Ein Bild, das Text, Karte enthält.&#10;&#10;Automatisch generierte Beschreibung">
            <a:extLst>
              <a:ext uri="{FF2B5EF4-FFF2-40B4-BE49-F238E27FC236}">
                <a16:creationId xmlns:a16="http://schemas.microsoft.com/office/drawing/2014/main" id="{C14D6575-A642-47C8-9D8E-4E59EE8A021C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8241" y="547239"/>
            <a:ext cx="5361025" cy="5763521"/>
          </a:xfrm>
          <a:prstGeom prst="rect">
            <a:avLst/>
          </a:prstGeom>
        </p:spPr>
      </p:pic>
      <p:sp>
        <p:nvSpPr>
          <p:cNvPr id="13" name="Ellipse 12">
            <a:extLst>
              <a:ext uri="{FF2B5EF4-FFF2-40B4-BE49-F238E27FC236}">
                <a16:creationId xmlns:a16="http://schemas.microsoft.com/office/drawing/2014/main" id="{C03FE5C4-EAC5-4A7D-BD8A-9969B7EBD6B2}"/>
              </a:ext>
            </a:extLst>
          </p:cNvPr>
          <p:cNvSpPr/>
          <p:nvPr/>
        </p:nvSpPr>
        <p:spPr>
          <a:xfrm>
            <a:off x="8885443" y="4424515"/>
            <a:ext cx="648000" cy="648000"/>
          </a:xfrm>
          <a:prstGeom prst="ellipse">
            <a:avLst/>
          </a:prstGeom>
          <a:noFill/>
          <a:ln w="50800">
            <a:solidFill>
              <a:srgbClr val="7FBB7F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730955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7C67E3F7-25ED-4AC5-9FA9-E1A1B846E3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" t="8237" r="19097" b="-1"/>
          <a:stretch/>
        </p:blipFill>
        <p:spPr bwMode="auto">
          <a:xfrm>
            <a:off x="3522468" y="10"/>
            <a:ext cx="866953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39843A0-9BCB-4B17-AD8A-8B7754E8B2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3" y="1161288"/>
            <a:ext cx="5833763" cy="1124712"/>
          </a:xfrm>
        </p:spPr>
        <p:txBody>
          <a:bodyPr anchor="b">
            <a:normAutofit fontScale="90000"/>
          </a:bodyPr>
          <a:lstStyle/>
          <a:p>
            <a:r>
              <a:rPr lang="de-DE" sz="4800" dirty="0"/>
              <a:t>Theoretische Grundlagen</a:t>
            </a:r>
            <a:br>
              <a:rPr lang="de-DE" sz="2800" dirty="0"/>
            </a:br>
            <a:r>
              <a:rPr lang="de-DE" sz="2800" dirty="0"/>
              <a:t>Distributed Ledger Technologies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5CE1E84-E550-4344-AC5D-AD48708BF3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de-DE" sz="1800" b="1" dirty="0"/>
              <a:t>Kernelemente im Kontext dieser Arbeit</a:t>
            </a:r>
          </a:p>
          <a:p>
            <a:pPr marL="0" indent="0">
              <a:buNone/>
            </a:pPr>
            <a:endParaRPr lang="de-DE" sz="1800" dirty="0"/>
          </a:p>
          <a:p>
            <a:r>
              <a:rPr lang="de-DE" sz="1800" dirty="0"/>
              <a:t>P2P-Netzwerk von Nodes</a:t>
            </a:r>
          </a:p>
          <a:p>
            <a:r>
              <a:rPr lang="de-DE" sz="1800" dirty="0"/>
              <a:t>Zentraler Ledger</a:t>
            </a:r>
          </a:p>
          <a:p>
            <a:r>
              <a:rPr lang="de-DE" sz="1800" dirty="0"/>
              <a:t>Konsensprotokoll</a:t>
            </a:r>
          </a:p>
          <a:p>
            <a:r>
              <a:rPr lang="de-DE" sz="1800" b="1" dirty="0">
                <a:solidFill>
                  <a:srgbClr val="7FBB7F"/>
                </a:solidFill>
              </a:rPr>
              <a:t>Smart-</a:t>
            </a:r>
            <a:r>
              <a:rPr lang="de-DE" sz="1800" b="1" dirty="0" err="1">
                <a:solidFill>
                  <a:srgbClr val="7FBB7F"/>
                </a:solidFill>
              </a:rPr>
              <a:t>Contracts</a:t>
            </a:r>
            <a:r>
              <a:rPr lang="de-DE" sz="1800" b="1" dirty="0">
                <a:solidFill>
                  <a:srgbClr val="7FBB7F"/>
                </a:solidFill>
              </a:rPr>
              <a:t> &amp; </a:t>
            </a:r>
            <a:r>
              <a:rPr lang="de-DE" sz="1800" b="1" dirty="0" err="1">
                <a:solidFill>
                  <a:srgbClr val="7FBB7F"/>
                </a:solidFill>
              </a:rPr>
              <a:t>dApps</a:t>
            </a:r>
            <a:endParaRPr lang="de-DE" sz="1800" b="1" dirty="0">
              <a:solidFill>
                <a:srgbClr val="7FBB7F"/>
              </a:solidFill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2CA676E-81CE-4B17-91FE-F7FC9F2DC5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Masterarbeit Sebastian Kanz - April 2020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32818BE-60B3-4FC6-8352-089B02A12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7706" y="6356350"/>
            <a:ext cx="2743200" cy="365125"/>
          </a:xfrm>
        </p:spPr>
        <p:txBody>
          <a:bodyPr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DD211C7E-A55C-4B4B-A6BA-B5F245C85ED3}" type="slidenum"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Grafik 6" descr="Ein Bild, das Text, Karte enthält.&#10;&#10;Automatisch generierte Beschreibung">
            <a:extLst>
              <a:ext uri="{FF2B5EF4-FFF2-40B4-BE49-F238E27FC236}">
                <a16:creationId xmlns:a16="http://schemas.microsoft.com/office/drawing/2014/main" id="{C14D6575-A642-47C8-9D8E-4E59EE8A021C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8241" y="547239"/>
            <a:ext cx="5361025" cy="5763521"/>
          </a:xfrm>
          <a:prstGeom prst="rect">
            <a:avLst/>
          </a:prstGeom>
        </p:spPr>
      </p:pic>
      <p:sp>
        <p:nvSpPr>
          <p:cNvPr id="18" name="Rechteck 17">
            <a:extLst>
              <a:ext uri="{FF2B5EF4-FFF2-40B4-BE49-F238E27FC236}">
                <a16:creationId xmlns:a16="http://schemas.microsoft.com/office/drawing/2014/main" id="{E3F0B992-076C-4243-A563-E44734E25832}"/>
              </a:ext>
            </a:extLst>
          </p:cNvPr>
          <p:cNvSpPr/>
          <p:nvPr/>
        </p:nvSpPr>
        <p:spPr>
          <a:xfrm>
            <a:off x="7425300" y="4595968"/>
            <a:ext cx="1456200" cy="620658"/>
          </a:xfrm>
          <a:prstGeom prst="rect">
            <a:avLst/>
          </a:prstGeom>
          <a:noFill/>
          <a:ln w="50800">
            <a:solidFill>
              <a:srgbClr val="7FBB7F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978040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7C67E3F7-25ED-4AC5-9FA9-E1A1B846E3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" t="8237" r="19097" b="-1"/>
          <a:stretch/>
        </p:blipFill>
        <p:spPr bwMode="auto">
          <a:xfrm>
            <a:off x="3522468" y="10"/>
            <a:ext cx="866953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39843A0-9BCB-4B17-AD8A-8B7754E8B2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3" y="1161288"/>
            <a:ext cx="5833763" cy="1124712"/>
          </a:xfrm>
        </p:spPr>
        <p:txBody>
          <a:bodyPr anchor="b">
            <a:normAutofit fontScale="90000"/>
          </a:bodyPr>
          <a:lstStyle/>
          <a:p>
            <a:r>
              <a:rPr lang="de-DE" sz="4800" dirty="0"/>
              <a:t>Theoretische Grundlagen</a:t>
            </a:r>
            <a:br>
              <a:rPr lang="de-DE" sz="2800" dirty="0"/>
            </a:br>
            <a:r>
              <a:rPr lang="de-DE" sz="2800" dirty="0"/>
              <a:t>Distributed Ledger Technologies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5CE1E84-E550-4344-AC5D-AD48708BF3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de-DE" sz="1800" b="1" dirty="0"/>
              <a:t>Kernelemente im Kontext dieser Arbeit</a:t>
            </a:r>
          </a:p>
          <a:p>
            <a:pPr marL="0" indent="0">
              <a:buNone/>
            </a:pPr>
            <a:endParaRPr lang="de-DE" sz="1800" dirty="0"/>
          </a:p>
          <a:p>
            <a:r>
              <a:rPr lang="de-DE" sz="1800" dirty="0"/>
              <a:t>P2P-Netzwerk von Nodes</a:t>
            </a:r>
          </a:p>
          <a:p>
            <a:r>
              <a:rPr lang="de-DE" sz="1800" dirty="0"/>
              <a:t>Zentraler Ledger</a:t>
            </a:r>
          </a:p>
          <a:p>
            <a:r>
              <a:rPr lang="de-DE" sz="1800" dirty="0"/>
              <a:t>Konsensprotokoll</a:t>
            </a:r>
          </a:p>
          <a:p>
            <a:r>
              <a:rPr lang="de-DE" sz="1800" dirty="0"/>
              <a:t>Smart-</a:t>
            </a:r>
            <a:r>
              <a:rPr lang="de-DE" sz="1800" dirty="0" err="1"/>
              <a:t>Contracts</a:t>
            </a:r>
            <a:r>
              <a:rPr lang="de-DE" sz="1800" dirty="0"/>
              <a:t> &amp; </a:t>
            </a:r>
            <a:r>
              <a:rPr lang="de-DE" sz="1800" dirty="0" err="1"/>
              <a:t>dApps</a:t>
            </a:r>
            <a:endParaRPr lang="de-DE" sz="1800" dirty="0"/>
          </a:p>
          <a:p>
            <a:r>
              <a:rPr lang="de-DE" sz="1800" b="1" dirty="0">
                <a:solidFill>
                  <a:srgbClr val="7FBB7F"/>
                </a:solidFill>
              </a:rPr>
              <a:t>State-Channel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2CA676E-81CE-4B17-91FE-F7FC9F2DC5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Masterarbeit Sebastian Kanz - April 2020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32818BE-60B3-4FC6-8352-089B02A12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7706" y="6356350"/>
            <a:ext cx="2743200" cy="365125"/>
          </a:xfrm>
        </p:spPr>
        <p:txBody>
          <a:bodyPr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DD211C7E-A55C-4B4B-A6BA-B5F245C85ED3}" type="slidenum"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Grafik 6" descr="Ein Bild, das Text, Karte enthält.&#10;&#10;Automatisch generierte Beschreibung">
            <a:extLst>
              <a:ext uri="{FF2B5EF4-FFF2-40B4-BE49-F238E27FC236}">
                <a16:creationId xmlns:a16="http://schemas.microsoft.com/office/drawing/2014/main" id="{C14D6575-A642-47C8-9D8E-4E59EE8A021C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8241" y="547239"/>
            <a:ext cx="5361025" cy="5763521"/>
          </a:xfrm>
          <a:prstGeom prst="rect">
            <a:avLst/>
          </a:prstGeom>
        </p:spPr>
      </p:pic>
      <p:sp>
        <p:nvSpPr>
          <p:cNvPr id="13" name="Rechteck 12">
            <a:extLst>
              <a:ext uri="{FF2B5EF4-FFF2-40B4-BE49-F238E27FC236}">
                <a16:creationId xmlns:a16="http://schemas.microsoft.com/office/drawing/2014/main" id="{73708145-1542-4CE7-9EB4-BECFD0C23EC0}"/>
              </a:ext>
            </a:extLst>
          </p:cNvPr>
          <p:cNvSpPr/>
          <p:nvPr/>
        </p:nvSpPr>
        <p:spPr>
          <a:xfrm>
            <a:off x="7608719" y="2718054"/>
            <a:ext cx="2646325" cy="369275"/>
          </a:xfrm>
          <a:prstGeom prst="rect">
            <a:avLst/>
          </a:prstGeom>
          <a:noFill/>
          <a:ln w="50800">
            <a:solidFill>
              <a:srgbClr val="7FBB7F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648024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7C67E3F7-25ED-4AC5-9FA9-E1A1B846E3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" t="8237" r="19097" b="-1"/>
          <a:stretch/>
        </p:blipFill>
        <p:spPr bwMode="auto">
          <a:xfrm>
            <a:off x="3522468" y="10"/>
            <a:ext cx="866953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39843A0-9BCB-4B17-AD8A-8B7754E8B2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3" y="1161288"/>
            <a:ext cx="5833763" cy="1124712"/>
          </a:xfrm>
        </p:spPr>
        <p:txBody>
          <a:bodyPr anchor="b">
            <a:normAutofit fontScale="90000"/>
          </a:bodyPr>
          <a:lstStyle/>
          <a:p>
            <a:r>
              <a:rPr lang="de-DE" sz="4800" dirty="0"/>
              <a:t>Theoretische Grundlagen</a:t>
            </a:r>
            <a:br>
              <a:rPr lang="de-DE" sz="2800" dirty="0"/>
            </a:br>
            <a:r>
              <a:rPr lang="de-DE" sz="2800" dirty="0"/>
              <a:t>Internet </a:t>
            </a:r>
            <a:r>
              <a:rPr lang="de-DE" sz="2800" dirty="0" err="1"/>
              <a:t>of</a:t>
            </a:r>
            <a:r>
              <a:rPr lang="de-DE" sz="2800" dirty="0"/>
              <a:t> Things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5CE1E84-E550-4344-AC5D-AD48708BF3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r>
              <a:rPr lang="de-DE" sz="1800" dirty="0"/>
              <a:t>Digital Twin</a:t>
            </a:r>
          </a:p>
          <a:p>
            <a:pPr lvl="1"/>
            <a:r>
              <a:rPr lang="de-DE" sz="1800" dirty="0" err="1"/>
              <a:t>Identitiy</a:t>
            </a:r>
            <a:endParaRPr lang="de-DE" sz="1800" dirty="0"/>
          </a:p>
          <a:p>
            <a:pPr lvl="1"/>
            <a:r>
              <a:rPr lang="de-DE" sz="1800" dirty="0"/>
              <a:t>Wallet</a:t>
            </a:r>
          </a:p>
          <a:p>
            <a:pPr lvl="1"/>
            <a:r>
              <a:rPr lang="de-DE" sz="1800" dirty="0"/>
              <a:t>Sensor / Actor</a:t>
            </a:r>
          </a:p>
          <a:p>
            <a:pPr lvl="1"/>
            <a:r>
              <a:rPr lang="de-DE" sz="1800" dirty="0" err="1"/>
              <a:t>Logic</a:t>
            </a:r>
            <a:endParaRPr lang="de-DE" sz="1800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2CA676E-81CE-4B17-91FE-F7FC9F2DC5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Masterarbeit Sebastian Kanz - April 2020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32818BE-60B3-4FC6-8352-089B02A12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7706" y="6356350"/>
            <a:ext cx="2743200" cy="365125"/>
          </a:xfrm>
        </p:spPr>
        <p:txBody>
          <a:bodyPr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DD211C7E-A55C-4B4B-A6BA-B5F245C85ED3}" type="slidenum"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8C22A747-5D36-4491-AFDA-BF31F391119B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8241" y="490445"/>
            <a:ext cx="5361025" cy="586590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715522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Rectangle 136">
            <a:extLst>
              <a:ext uri="{FF2B5EF4-FFF2-40B4-BE49-F238E27FC236}">
                <a16:creationId xmlns:a16="http://schemas.microsoft.com/office/drawing/2014/main" id="{22A397E7-BF60-45B2-84C7-B074B76C37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DC05222F-C881-4D32-9E4B-307FD0CC19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4" r="19382"/>
          <a:stretch/>
        </p:blipFill>
        <p:spPr bwMode="auto">
          <a:xfrm>
            <a:off x="4283902" y="10"/>
            <a:ext cx="7908098" cy="6857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9" name="Rectangle 138">
            <a:extLst>
              <a:ext uri="{FF2B5EF4-FFF2-40B4-BE49-F238E27FC236}">
                <a16:creationId xmlns:a16="http://schemas.microsoft.com/office/drawing/2014/main" id="{890DEF05-784E-4B61-89E4-04C4ECF4E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36000">
                <a:schemeClr val="tx1">
                  <a:lumMod val="95000"/>
                  <a:lumOff val="5000"/>
                </a:schemeClr>
              </a:gs>
              <a:gs pos="81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8EDED28B-428F-4471-8366-F2A9430CDF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8663" y="1115219"/>
            <a:ext cx="7463615" cy="2387600"/>
          </a:xfrm>
        </p:spPr>
        <p:txBody>
          <a:bodyPr>
            <a:normAutofit/>
          </a:bodyPr>
          <a:lstStyle/>
          <a:p>
            <a:pPr algn="l"/>
            <a:r>
              <a:rPr lang="en-US" sz="5400" dirty="0" err="1">
                <a:solidFill>
                  <a:schemeClr val="bg1"/>
                </a:solidFill>
              </a:rPr>
              <a:t>Methodik</a:t>
            </a:r>
            <a:r>
              <a:rPr lang="en-US" sz="5400" dirty="0">
                <a:solidFill>
                  <a:schemeClr val="bg1"/>
                </a:solidFill>
              </a:rPr>
              <a:t> &amp; </a:t>
            </a:r>
            <a:r>
              <a:rPr lang="en-US" sz="5400" dirty="0" err="1">
                <a:solidFill>
                  <a:schemeClr val="bg1"/>
                </a:solidFill>
              </a:rPr>
              <a:t>Umsetzung</a:t>
            </a:r>
            <a:endParaRPr lang="de-DE" sz="5000" dirty="0">
              <a:solidFill>
                <a:schemeClr val="bg1"/>
              </a:solidFill>
            </a:endParaRPr>
          </a:p>
        </p:txBody>
      </p:sp>
      <p:sp>
        <p:nvSpPr>
          <p:cNvPr id="7" name="Untertitel 6">
            <a:extLst>
              <a:ext uri="{FF2B5EF4-FFF2-40B4-BE49-F238E27FC236}">
                <a16:creationId xmlns:a16="http://schemas.microsoft.com/office/drawing/2014/main" id="{83F58211-DB9A-45C4-8195-AF861EFFFB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8663" y="3902075"/>
            <a:ext cx="5505449" cy="1655762"/>
          </a:xfrm>
        </p:spPr>
        <p:txBody>
          <a:bodyPr>
            <a:normAutofit/>
          </a:bodyPr>
          <a:lstStyle/>
          <a:p>
            <a:pPr algn="l"/>
            <a:r>
              <a:rPr lang="de-DE" sz="2000" dirty="0">
                <a:solidFill>
                  <a:schemeClr val="bg1"/>
                </a:solidFill>
              </a:rPr>
              <a:t>Anforderungsevaluierung</a:t>
            </a:r>
          </a:p>
          <a:p>
            <a:pPr algn="l"/>
            <a:r>
              <a:rPr lang="de-DE" sz="2000" dirty="0">
                <a:solidFill>
                  <a:schemeClr val="bg1"/>
                </a:solidFill>
              </a:rPr>
              <a:t>Auswahl relevanter DLTs</a:t>
            </a:r>
          </a:p>
          <a:p>
            <a:pPr algn="l"/>
            <a:r>
              <a:rPr lang="de-DE" sz="2000" dirty="0">
                <a:solidFill>
                  <a:schemeClr val="bg1"/>
                </a:solidFill>
              </a:rPr>
              <a:t>Implementierung</a:t>
            </a:r>
          </a:p>
          <a:p>
            <a:pPr algn="l"/>
            <a:r>
              <a:rPr lang="de-DE" sz="2000" dirty="0">
                <a:solidFill>
                  <a:schemeClr val="bg1"/>
                </a:solidFill>
              </a:rPr>
              <a:t>State-Channel</a:t>
            </a:r>
          </a:p>
          <a:p>
            <a:pPr algn="l"/>
            <a:endParaRPr lang="de-DE" sz="2000" dirty="0">
              <a:solidFill>
                <a:schemeClr val="bg1"/>
              </a:solidFill>
            </a:endParaRPr>
          </a:p>
        </p:txBody>
      </p: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C41BAEC7-F7B0-4224-8B18-8F74B7D87F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28585" y="3681408"/>
            <a:ext cx="1193482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3E21551-CC3D-48BA-867C-77E843D8D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DD211C7E-A55C-4B4B-A6BA-B5F245C85ED3}" type="slidenum"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ußzeilenplatzhalter 3">
            <a:extLst>
              <a:ext uri="{FF2B5EF4-FFF2-40B4-BE49-F238E27FC236}">
                <a16:creationId xmlns:a16="http://schemas.microsoft.com/office/drawing/2014/main" id="{34758617-A0C9-45C6-9787-347713FCBD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Masterarbeit Sebastian Kanz - April 2020</a:t>
            </a:r>
          </a:p>
        </p:txBody>
      </p:sp>
    </p:spTree>
    <p:extLst>
      <p:ext uri="{BB962C8B-B14F-4D97-AF65-F5344CB8AC3E}">
        <p14:creationId xmlns:p14="http://schemas.microsoft.com/office/powerpoint/2010/main" val="3392345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7C67E3F7-25ED-4AC5-9FA9-E1A1B846E3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" t="8237" r="19097" b="-1"/>
          <a:stretch/>
        </p:blipFill>
        <p:spPr bwMode="auto">
          <a:xfrm>
            <a:off x="3522468" y="10"/>
            <a:ext cx="866953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39843A0-9BCB-4B17-AD8A-8B7754E8B2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3" y="1161288"/>
            <a:ext cx="11449813" cy="1124712"/>
          </a:xfrm>
        </p:spPr>
        <p:txBody>
          <a:bodyPr anchor="b">
            <a:normAutofit fontScale="90000"/>
          </a:bodyPr>
          <a:lstStyle/>
          <a:p>
            <a:r>
              <a:rPr lang="de-DE" sz="4800" dirty="0"/>
              <a:t>Methodik &amp; Umsetzung</a:t>
            </a:r>
            <a:br>
              <a:rPr lang="de-DE" sz="2800" dirty="0"/>
            </a:br>
            <a:r>
              <a:rPr lang="de-DE" sz="2800" dirty="0"/>
              <a:t>Die Anforderungsevaluierung bestätigte einen gemeinsamen Technologiekontext​.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5CE1E84-E550-4344-AC5D-AD48708BF3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74627" y="2819273"/>
            <a:ext cx="3438906" cy="3207258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de-DE" sz="1800" b="1" dirty="0"/>
              <a:t>Ergebnis (Anforderungen an DLT im Kontext IOT):</a:t>
            </a:r>
          </a:p>
          <a:p>
            <a:r>
              <a:rPr lang="de-DE" sz="1800" dirty="0"/>
              <a:t>Smart-</a:t>
            </a:r>
            <a:r>
              <a:rPr lang="de-DE" sz="1800" dirty="0" err="1"/>
              <a:t>Contracts</a:t>
            </a:r>
            <a:endParaRPr lang="de-DE" sz="1800" dirty="0"/>
          </a:p>
          <a:p>
            <a:r>
              <a:rPr lang="de-DE" sz="1800" dirty="0"/>
              <a:t>Oracle-Services</a:t>
            </a:r>
          </a:p>
          <a:p>
            <a:r>
              <a:rPr lang="de-DE" sz="1800" dirty="0"/>
              <a:t>Zahlungsmittel</a:t>
            </a:r>
          </a:p>
          <a:p>
            <a:r>
              <a:rPr lang="de-DE" sz="1800" dirty="0"/>
              <a:t>Asynchronität</a:t>
            </a:r>
          </a:p>
          <a:p>
            <a:r>
              <a:rPr lang="de-DE" sz="1800" dirty="0"/>
              <a:t>Performanz</a:t>
            </a:r>
          </a:p>
          <a:p>
            <a:r>
              <a:rPr lang="de-DE" sz="1800" dirty="0"/>
              <a:t>Verschlüsselung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2CA676E-81CE-4B17-91FE-F7FC9F2DC5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Masterarbeit Sebastian Kanz - April 2020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32818BE-60B3-4FC6-8352-089B02A12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7706" y="6356350"/>
            <a:ext cx="2743200" cy="365125"/>
          </a:xfrm>
        </p:spPr>
        <p:txBody>
          <a:bodyPr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DD211C7E-A55C-4B4B-A6BA-B5F245C85ED3}" type="slidenum"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Halbbogen 6">
            <a:extLst>
              <a:ext uri="{FF2B5EF4-FFF2-40B4-BE49-F238E27FC236}">
                <a16:creationId xmlns:a16="http://schemas.microsoft.com/office/drawing/2014/main" id="{A8F7BA4B-A3A1-448A-AD14-0A4CFD7C95D6}"/>
              </a:ext>
            </a:extLst>
          </p:cNvPr>
          <p:cNvSpPr/>
          <p:nvPr/>
        </p:nvSpPr>
        <p:spPr>
          <a:xfrm>
            <a:off x="-2897895" y="2245583"/>
            <a:ext cx="3962216" cy="3962216"/>
          </a:xfrm>
          <a:prstGeom prst="blockArc">
            <a:avLst>
              <a:gd name="adj1" fmla="val 18900000"/>
              <a:gd name="adj2" fmla="val 2700000"/>
              <a:gd name="adj3" fmla="val 545"/>
            </a:avLst>
          </a:prstGeom>
        </p:spPr>
        <p:style>
          <a:lnRef idx="2">
            <a:schemeClr val="dk2">
              <a:shade val="60000"/>
              <a:hueOff val="0"/>
              <a:satOff val="0"/>
              <a:lumOff val="0"/>
              <a:alphaOff val="0"/>
            </a:schemeClr>
          </a:lnRef>
          <a:fillRef idx="0">
            <a:schemeClr val="dk2">
              <a:hueOff val="0"/>
              <a:satOff val="0"/>
              <a:lumOff val="0"/>
              <a:alphaOff val="0"/>
            </a:schemeClr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9F8C62F1-EE9E-4B05-9221-1CF9F2957C2C}"/>
              </a:ext>
            </a:extLst>
          </p:cNvPr>
          <p:cNvGrpSpPr/>
          <p:nvPr/>
        </p:nvGrpSpPr>
        <p:grpSpPr>
          <a:xfrm>
            <a:off x="475728" y="2894410"/>
            <a:ext cx="4309067" cy="459528"/>
            <a:chOff x="475728" y="2894410"/>
            <a:chExt cx="4309067" cy="459528"/>
          </a:xfrm>
        </p:grpSpPr>
        <p:sp>
          <p:nvSpPr>
            <p:cNvPr id="8" name="Freihandform: Form 7">
              <a:extLst>
                <a:ext uri="{FF2B5EF4-FFF2-40B4-BE49-F238E27FC236}">
                  <a16:creationId xmlns:a16="http://schemas.microsoft.com/office/drawing/2014/main" id="{98E138D3-1420-4F47-A5E8-670EC5D0DD28}"/>
                </a:ext>
              </a:extLst>
            </p:cNvPr>
            <p:cNvSpPr/>
            <p:nvPr/>
          </p:nvSpPr>
          <p:spPr>
            <a:xfrm>
              <a:off x="705492" y="2940363"/>
              <a:ext cx="4079303" cy="367622"/>
            </a:xfrm>
            <a:custGeom>
              <a:avLst/>
              <a:gdLst>
                <a:gd name="connsiteX0" fmla="*/ 0 w 4079303"/>
                <a:gd name="connsiteY0" fmla="*/ 0 h 367622"/>
                <a:gd name="connsiteX1" fmla="*/ 4079303 w 4079303"/>
                <a:gd name="connsiteY1" fmla="*/ 0 h 367622"/>
                <a:gd name="connsiteX2" fmla="*/ 4079303 w 4079303"/>
                <a:gd name="connsiteY2" fmla="*/ 367622 h 367622"/>
                <a:gd name="connsiteX3" fmla="*/ 0 w 4079303"/>
                <a:gd name="connsiteY3" fmla="*/ 367622 h 367622"/>
                <a:gd name="connsiteX4" fmla="*/ 0 w 4079303"/>
                <a:gd name="connsiteY4" fmla="*/ 0 h 36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79303" h="367622">
                  <a:moveTo>
                    <a:pt x="0" y="0"/>
                  </a:moveTo>
                  <a:lnTo>
                    <a:pt x="4079303" y="0"/>
                  </a:lnTo>
                  <a:lnTo>
                    <a:pt x="4079303" y="367622"/>
                  </a:lnTo>
                  <a:lnTo>
                    <a:pt x="0" y="3676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04040"/>
            </a:solidFill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91801" tIns="48260" rIns="48260" bIns="48260" numCol="1" spcCol="1270" anchor="ctr" anchorCtr="0">
              <a:noAutofit/>
            </a:bodyPr>
            <a:lstStyle/>
            <a:p>
              <a:pPr marL="0" lvl="0" indent="0" algn="l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kern="1200" dirty="0"/>
                <a:t>Standards &amp; Normen evaluieren</a:t>
              </a:r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ADFE6213-6FA2-49E9-9E1D-35C313952253}"/>
                </a:ext>
              </a:extLst>
            </p:cNvPr>
            <p:cNvSpPr/>
            <p:nvPr/>
          </p:nvSpPr>
          <p:spPr>
            <a:xfrm>
              <a:off x="475728" y="2894410"/>
              <a:ext cx="459528" cy="459528"/>
            </a:xfrm>
            <a:prstGeom prst="ellipse">
              <a:avLst/>
            </a:prstGeom>
            <a:solidFill>
              <a:srgbClr val="DDEDDD"/>
            </a:solidFill>
          </p:spPr>
          <p:style>
            <a:lnRef idx="2">
              <a:schemeClr val="dk2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lt2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anchor="ctr"/>
            <a:lstStyle/>
            <a:p>
              <a:pPr algn="ctr"/>
              <a:r>
                <a:rPr lang="de-DE" b="1" dirty="0">
                  <a:solidFill>
                    <a:srgbClr val="404040"/>
                  </a:solidFill>
                </a:rPr>
                <a:t>1</a:t>
              </a:r>
            </a:p>
          </p:txBody>
        </p:sp>
      </p:grpSp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EF65D1FC-1C1E-46C1-B636-C2567E4A442D}"/>
              </a:ext>
            </a:extLst>
          </p:cNvPr>
          <p:cNvGrpSpPr/>
          <p:nvPr/>
        </p:nvGrpSpPr>
        <p:grpSpPr>
          <a:xfrm>
            <a:off x="739156" y="3445668"/>
            <a:ext cx="4045639" cy="459528"/>
            <a:chOff x="739156" y="3445668"/>
            <a:chExt cx="4045639" cy="459528"/>
          </a:xfrm>
        </p:grpSpPr>
        <p:sp>
          <p:nvSpPr>
            <p:cNvPr id="10" name="Freihandform: Form 9">
              <a:extLst>
                <a:ext uri="{FF2B5EF4-FFF2-40B4-BE49-F238E27FC236}">
                  <a16:creationId xmlns:a16="http://schemas.microsoft.com/office/drawing/2014/main" id="{5CFEFC58-06AB-47D4-843E-0649F477143F}"/>
                </a:ext>
              </a:extLst>
            </p:cNvPr>
            <p:cNvSpPr/>
            <p:nvPr/>
          </p:nvSpPr>
          <p:spPr>
            <a:xfrm>
              <a:off x="968920" y="3491621"/>
              <a:ext cx="3815875" cy="367622"/>
            </a:xfrm>
            <a:custGeom>
              <a:avLst/>
              <a:gdLst>
                <a:gd name="connsiteX0" fmla="*/ 0 w 3815875"/>
                <a:gd name="connsiteY0" fmla="*/ 0 h 367622"/>
                <a:gd name="connsiteX1" fmla="*/ 3815875 w 3815875"/>
                <a:gd name="connsiteY1" fmla="*/ 0 h 367622"/>
                <a:gd name="connsiteX2" fmla="*/ 3815875 w 3815875"/>
                <a:gd name="connsiteY2" fmla="*/ 367622 h 367622"/>
                <a:gd name="connsiteX3" fmla="*/ 0 w 3815875"/>
                <a:gd name="connsiteY3" fmla="*/ 367622 h 367622"/>
                <a:gd name="connsiteX4" fmla="*/ 0 w 3815875"/>
                <a:gd name="connsiteY4" fmla="*/ 0 h 36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5875" h="367622">
                  <a:moveTo>
                    <a:pt x="0" y="0"/>
                  </a:moveTo>
                  <a:lnTo>
                    <a:pt x="3815875" y="0"/>
                  </a:lnTo>
                  <a:lnTo>
                    <a:pt x="3815875" y="367622"/>
                  </a:lnTo>
                  <a:lnTo>
                    <a:pt x="0" y="3676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04040"/>
            </a:solidFill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91801" tIns="48260" rIns="48260" bIns="48260" numCol="1" spcCol="1270" anchor="ctr" anchorCtr="0">
              <a:noAutofit/>
            </a:bodyPr>
            <a:lstStyle/>
            <a:p>
              <a:pPr marL="0" lvl="0" indent="0" algn="l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kern="1200" dirty="0"/>
                <a:t>Klassifizierungsmodell ableiten</a:t>
              </a:r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A7DC1B3E-35B3-441B-BB99-DDE963E121B5}"/>
                </a:ext>
              </a:extLst>
            </p:cNvPr>
            <p:cNvSpPr/>
            <p:nvPr/>
          </p:nvSpPr>
          <p:spPr>
            <a:xfrm>
              <a:off x="739156" y="3445668"/>
              <a:ext cx="459528" cy="459528"/>
            </a:xfrm>
            <a:prstGeom prst="ellipse">
              <a:avLst/>
            </a:prstGeom>
            <a:solidFill>
              <a:srgbClr val="E1EDFD"/>
            </a:solidFill>
          </p:spPr>
          <p:style>
            <a:lnRef idx="2">
              <a:schemeClr val="dk2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lt2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anchor="ctr"/>
            <a:lstStyle/>
            <a:p>
              <a:pPr algn="ctr"/>
              <a:r>
                <a:rPr lang="de-DE" b="1" dirty="0">
                  <a:solidFill>
                    <a:srgbClr val="404040"/>
                  </a:solidFill>
                </a:rPr>
                <a:t>2</a:t>
              </a:r>
            </a:p>
          </p:txBody>
        </p:sp>
      </p:grpSp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7B3AB51A-10E0-457B-8B63-5925CF2AFCEA}"/>
              </a:ext>
            </a:extLst>
          </p:cNvPr>
          <p:cNvGrpSpPr/>
          <p:nvPr/>
        </p:nvGrpSpPr>
        <p:grpSpPr>
          <a:xfrm>
            <a:off x="820007" y="3996926"/>
            <a:ext cx="3964788" cy="459528"/>
            <a:chOff x="820007" y="3996926"/>
            <a:chExt cx="3964788" cy="459528"/>
          </a:xfrm>
        </p:grpSpPr>
        <p:sp>
          <p:nvSpPr>
            <p:cNvPr id="13" name="Freihandform: Form 12">
              <a:extLst>
                <a:ext uri="{FF2B5EF4-FFF2-40B4-BE49-F238E27FC236}">
                  <a16:creationId xmlns:a16="http://schemas.microsoft.com/office/drawing/2014/main" id="{C71F0323-BB90-4A50-9878-83584EA551F2}"/>
                </a:ext>
              </a:extLst>
            </p:cNvPr>
            <p:cNvSpPr/>
            <p:nvPr/>
          </p:nvSpPr>
          <p:spPr>
            <a:xfrm>
              <a:off x="1049771" y="4042879"/>
              <a:ext cx="3735024" cy="367622"/>
            </a:xfrm>
            <a:custGeom>
              <a:avLst/>
              <a:gdLst>
                <a:gd name="connsiteX0" fmla="*/ 0 w 3735024"/>
                <a:gd name="connsiteY0" fmla="*/ 0 h 367622"/>
                <a:gd name="connsiteX1" fmla="*/ 3735024 w 3735024"/>
                <a:gd name="connsiteY1" fmla="*/ 0 h 367622"/>
                <a:gd name="connsiteX2" fmla="*/ 3735024 w 3735024"/>
                <a:gd name="connsiteY2" fmla="*/ 367622 h 367622"/>
                <a:gd name="connsiteX3" fmla="*/ 0 w 3735024"/>
                <a:gd name="connsiteY3" fmla="*/ 367622 h 367622"/>
                <a:gd name="connsiteX4" fmla="*/ 0 w 3735024"/>
                <a:gd name="connsiteY4" fmla="*/ 0 h 36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35024" h="367622">
                  <a:moveTo>
                    <a:pt x="0" y="0"/>
                  </a:moveTo>
                  <a:lnTo>
                    <a:pt x="3735024" y="0"/>
                  </a:lnTo>
                  <a:lnTo>
                    <a:pt x="3735024" y="367622"/>
                  </a:lnTo>
                  <a:lnTo>
                    <a:pt x="0" y="3676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04040"/>
            </a:solidFill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91801" tIns="48260" rIns="48260" bIns="48260" numCol="1" spcCol="1270" anchor="ctr" anchorCtr="0">
              <a:noAutofit/>
            </a:bodyPr>
            <a:lstStyle/>
            <a:p>
              <a:pPr marL="0" lvl="0" indent="0" algn="l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kern="1200" dirty="0"/>
                <a:t>Anforderungsanalyse durchführen</a:t>
              </a:r>
            </a:p>
          </p:txBody>
        </p:sp>
        <p:sp>
          <p:nvSpPr>
            <p:cNvPr id="14" name="Ellipse 13">
              <a:extLst>
                <a:ext uri="{FF2B5EF4-FFF2-40B4-BE49-F238E27FC236}">
                  <a16:creationId xmlns:a16="http://schemas.microsoft.com/office/drawing/2014/main" id="{263484BF-BFDE-40DA-B3B6-BFF514009509}"/>
                </a:ext>
              </a:extLst>
            </p:cNvPr>
            <p:cNvSpPr/>
            <p:nvPr/>
          </p:nvSpPr>
          <p:spPr>
            <a:xfrm>
              <a:off x="820007" y="3996926"/>
              <a:ext cx="459528" cy="459528"/>
            </a:xfrm>
            <a:prstGeom prst="ellipse">
              <a:avLst/>
            </a:prstGeom>
            <a:solidFill>
              <a:srgbClr val="E7DDEC"/>
            </a:solidFill>
          </p:spPr>
          <p:style>
            <a:lnRef idx="2">
              <a:schemeClr val="dk2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lt2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anchor="ctr"/>
            <a:lstStyle/>
            <a:p>
              <a:pPr algn="ctr"/>
              <a:r>
                <a:rPr lang="de-DE" b="1" dirty="0">
                  <a:solidFill>
                    <a:srgbClr val="404040"/>
                  </a:solidFill>
                </a:rPr>
                <a:t>3</a:t>
              </a:r>
            </a:p>
          </p:txBody>
        </p:sp>
      </p:grp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C6FD3CF3-916E-4B29-B54E-8DC5673C52F5}"/>
              </a:ext>
            </a:extLst>
          </p:cNvPr>
          <p:cNvGrpSpPr/>
          <p:nvPr/>
        </p:nvGrpSpPr>
        <p:grpSpPr>
          <a:xfrm>
            <a:off x="739156" y="4548184"/>
            <a:ext cx="4045639" cy="459528"/>
            <a:chOff x="739156" y="4548184"/>
            <a:chExt cx="4045639" cy="459528"/>
          </a:xfrm>
        </p:grpSpPr>
        <p:sp>
          <p:nvSpPr>
            <p:cNvPr id="15" name="Freihandform: Form 14">
              <a:extLst>
                <a:ext uri="{FF2B5EF4-FFF2-40B4-BE49-F238E27FC236}">
                  <a16:creationId xmlns:a16="http://schemas.microsoft.com/office/drawing/2014/main" id="{983D44AB-E0FE-42A3-A2A3-19931B6F9447}"/>
                </a:ext>
              </a:extLst>
            </p:cNvPr>
            <p:cNvSpPr/>
            <p:nvPr/>
          </p:nvSpPr>
          <p:spPr>
            <a:xfrm>
              <a:off x="968920" y="4594137"/>
              <a:ext cx="3815875" cy="367622"/>
            </a:xfrm>
            <a:custGeom>
              <a:avLst/>
              <a:gdLst>
                <a:gd name="connsiteX0" fmla="*/ 0 w 3815875"/>
                <a:gd name="connsiteY0" fmla="*/ 0 h 367622"/>
                <a:gd name="connsiteX1" fmla="*/ 3815875 w 3815875"/>
                <a:gd name="connsiteY1" fmla="*/ 0 h 367622"/>
                <a:gd name="connsiteX2" fmla="*/ 3815875 w 3815875"/>
                <a:gd name="connsiteY2" fmla="*/ 367622 h 367622"/>
                <a:gd name="connsiteX3" fmla="*/ 0 w 3815875"/>
                <a:gd name="connsiteY3" fmla="*/ 367622 h 367622"/>
                <a:gd name="connsiteX4" fmla="*/ 0 w 3815875"/>
                <a:gd name="connsiteY4" fmla="*/ 0 h 36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5875" h="367622">
                  <a:moveTo>
                    <a:pt x="0" y="0"/>
                  </a:moveTo>
                  <a:lnTo>
                    <a:pt x="3815875" y="0"/>
                  </a:lnTo>
                  <a:lnTo>
                    <a:pt x="3815875" y="367622"/>
                  </a:lnTo>
                  <a:lnTo>
                    <a:pt x="0" y="3676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04040"/>
            </a:solidFill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91801" tIns="48260" rIns="48260" bIns="48260" numCol="1" spcCol="1270" anchor="ctr" anchorCtr="0">
              <a:noAutofit/>
            </a:bodyPr>
            <a:lstStyle/>
            <a:p>
              <a:pPr marL="0" lvl="0" indent="0" algn="l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kern="1200" dirty="0"/>
                <a:t>DLT-Relevanz prüfen</a:t>
              </a:r>
            </a:p>
          </p:txBody>
        </p:sp>
        <p:sp>
          <p:nvSpPr>
            <p:cNvPr id="16" name="Ellipse 15">
              <a:extLst>
                <a:ext uri="{FF2B5EF4-FFF2-40B4-BE49-F238E27FC236}">
                  <a16:creationId xmlns:a16="http://schemas.microsoft.com/office/drawing/2014/main" id="{AA0E61D9-1455-4D6A-96A4-7D55CF7B2D54}"/>
                </a:ext>
              </a:extLst>
            </p:cNvPr>
            <p:cNvSpPr/>
            <p:nvPr/>
          </p:nvSpPr>
          <p:spPr>
            <a:xfrm>
              <a:off x="739156" y="4548184"/>
              <a:ext cx="459528" cy="459528"/>
            </a:xfrm>
            <a:prstGeom prst="ellipse">
              <a:avLst/>
            </a:prstGeom>
            <a:solidFill>
              <a:srgbClr val="F8CECC"/>
            </a:solidFill>
          </p:spPr>
          <p:style>
            <a:lnRef idx="2">
              <a:schemeClr val="dk2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lt2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anchor="ctr"/>
            <a:lstStyle/>
            <a:p>
              <a:pPr algn="ctr"/>
              <a:r>
                <a:rPr lang="de-DE" b="1" dirty="0">
                  <a:solidFill>
                    <a:srgbClr val="404040"/>
                  </a:solidFill>
                </a:rPr>
                <a:t>4</a:t>
              </a:r>
            </a:p>
          </p:txBody>
        </p:sp>
      </p:grp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191732BB-C0D0-45A7-9EDF-BFF316839D19}"/>
              </a:ext>
            </a:extLst>
          </p:cNvPr>
          <p:cNvGrpSpPr/>
          <p:nvPr/>
        </p:nvGrpSpPr>
        <p:grpSpPr>
          <a:xfrm>
            <a:off x="475728" y="5099442"/>
            <a:ext cx="4309067" cy="459528"/>
            <a:chOff x="475728" y="5099442"/>
            <a:chExt cx="4309067" cy="459528"/>
          </a:xfrm>
        </p:grpSpPr>
        <p:sp>
          <p:nvSpPr>
            <p:cNvPr id="17" name="Freihandform: Form 16">
              <a:extLst>
                <a:ext uri="{FF2B5EF4-FFF2-40B4-BE49-F238E27FC236}">
                  <a16:creationId xmlns:a16="http://schemas.microsoft.com/office/drawing/2014/main" id="{4450CDF7-5969-44A5-9351-128ECFB0AC70}"/>
                </a:ext>
              </a:extLst>
            </p:cNvPr>
            <p:cNvSpPr/>
            <p:nvPr/>
          </p:nvSpPr>
          <p:spPr>
            <a:xfrm>
              <a:off x="705492" y="5145395"/>
              <a:ext cx="4079303" cy="367622"/>
            </a:xfrm>
            <a:custGeom>
              <a:avLst/>
              <a:gdLst>
                <a:gd name="connsiteX0" fmla="*/ 0 w 4079303"/>
                <a:gd name="connsiteY0" fmla="*/ 0 h 367622"/>
                <a:gd name="connsiteX1" fmla="*/ 4079303 w 4079303"/>
                <a:gd name="connsiteY1" fmla="*/ 0 h 367622"/>
                <a:gd name="connsiteX2" fmla="*/ 4079303 w 4079303"/>
                <a:gd name="connsiteY2" fmla="*/ 367622 h 367622"/>
                <a:gd name="connsiteX3" fmla="*/ 0 w 4079303"/>
                <a:gd name="connsiteY3" fmla="*/ 367622 h 367622"/>
                <a:gd name="connsiteX4" fmla="*/ 0 w 4079303"/>
                <a:gd name="connsiteY4" fmla="*/ 0 h 36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79303" h="367622">
                  <a:moveTo>
                    <a:pt x="0" y="0"/>
                  </a:moveTo>
                  <a:lnTo>
                    <a:pt x="4079303" y="0"/>
                  </a:lnTo>
                  <a:lnTo>
                    <a:pt x="4079303" y="367622"/>
                  </a:lnTo>
                  <a:lnTo>
                    <a:pt x="0" y="3676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04040"/>
            </a:solidFill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91801" tIns="48260" rIns="48260" bIns="48260" numCol="1" spcCol="1270" anchor="ctr" anchorCtr="0">
              <a:noAutofit/>
            </a:bodyPr>
            <a:lstStyle/>
            <a:p>
              <a:pPr marL="0" lvl="0" indent="0" algn="l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kern="1200" dirty="0"/>
                <a:t>Anforderungen transferieren auf DLT</a:t>
              </a:r>
            </a:p>
          </p:txBody>
        </p:sp>
        <p:sp>
          <p:nvSpPr>
            <p:cNvPr id="18" name="Ellipse 17">
              <a:extLst>
                <a:ext uri="{FF2B5EF4-FFF2-40B4-BE49-F238E27FC236}">
                  <a16:creationId xmlns:a16="http://schemas.microsoft.com/office/drawing/2014/main" id="{4993D2A8-58B1-414B-93F8-A85FA2E93016}"/>
                </a:ext>
              </a:extLst>
            </p:cNvPr>
            <p:cNvSpPr/>
            <p:nvPr/>
          </p:nvSpPr>
          <p:spPr>
            <a:xfrm>
              <a:off x="475728" y="5099442"/>
              <a:ext cx="459528" cy="459528"/>
            </a:xfrm>
            <a:prstGeom prst="ellipse">
              <a:avLst/>
            </a:prstGeom>
          </p:spPr>
          <p:style>
            <a:lnRef idx="2">
              <a:schemeClr val="dk2">
                <a:hueOff val="0"/>
                <a:satOff val="0"/>
                <a:lumOff val="0"/>
                <a:alphaOff val="0"/>
              </a:schemeClr>
            </a:lnRef>
            <a:fillRef idx="1">
              <a:schemeClr val="lt2">
                <a:hueOff val="0"/>
                <a:satOff val="0"/>
                <a:lumOff val="0"/>
                <a:alphaOff val="0"/>
              </a:schemeClr>
            </a:fillRef>
            <a:effectRef idx="0">
              <a:schemeClr val="lt2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anchor="ctr"/>
            <a:lstStyle/>
            <a:p>
              <a:pPr algn="ctr"/>
              <a:r>
                <a:rPr lang="de-DE" b="1" dirty="0">
                  <a:solidFill>
                    <a:srgbClr val="404040"/>
                  </a:solidFill>
                </a:rPr>
                <a:t>5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2829237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0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5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0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7C67E3F7-25ED-4AC5-9FA9-E1A1B846E3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" t="8237" r="19097" b="-1"/>
          <a:stretch/>
        </p:blipFill>
        <p:spPr bwMode="auto">
          <a:xfrm>
            <a:off x="3522468" y="10"/>
            <a:ext cx="866953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39843A0-9BCB-4B17-AD8A-8B7754E8B2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3" y="1161288"/>
            <a:ext cx="11449813" cy="1124712"/>
          </a:xfrm>
        </p:spPr>
        <p:txBody>
          <a:bodyPr anchor="b">
            <a:normAutofit fontScale="90000"/>
          </a:bodyPr>
          <a:lstStyle/>
          <a:p>
            <a:r>
              <a:rPr lang="de-DE" sz="4800" dirty="0"/>
              <a:t>Methodik &amp; Umsetzung</a:t>
            </a:r>
            <a:br>
              <a:rPr lang="de-DE" sz="2800" dirty="0"/>
            </a:br>
            <a:r>
              <a:rPr lang="de-DE" sz="2800" dirty="0"/>
              <a:t>Die Implementierung wurde auf Basis von Ethereum umgesetzt.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2CA676E-81CE-4B17-91FE-F7FC9F2DC5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Masterarbeit Sebastian Kanz - April 2020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32818BE-60B3-4FC6-8352-089B02A12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7706" y="6356350"/>
            <a:ext cx="2743200" cy="365125"/>
          </a:xfrm>
        </p:spPr>
        <p:txBody>
          <a:bodyPr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DD211C7E-A55C-4B4B-A6BA-B5F245C85ED3}" type="slidenum"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F3E3C5F8-D68A-4EE1-9FD3-F24D15DD8CC8}"/>
              </a:ext>
            </a:extLst>
          </p:cNvPr>
          <p:cNvSpPr txBox="1">
            <a:spLocks/>
          </p:cNvSpPr>
          <p:nvPr/>
        </p:nvSpPr>
        <p:spPr>
          <a:xfrm>
            <a:off x="371094" y="2718054"/>
            <a:ext cx="3438906" cy="320725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 dirty="0" err="1"/>
              <a:t>Zugrundliegende</a:t>
            </a:r>
            <a:r>
              <a:rPr lang="en-US" sz="1800" b="1" dirty="0"/>
              <a:t> </a:t>
            </a:r>
            <a:r>
              <a:rPr lang="en-US" sz="1800" b="1" dirty="0" err="1"/>
              <a:t>Kriterien</a:t>
            </a:r>
            <a:endParaRPr lang="en-US" sz="1800" b="1" dirty="0"/>
          </a:p>
          <a:p>
            <a:endParaRPr lang="en-US" sz="1800" dirty="0"/>
          </a:p>
          <a:p>
            <a:r>
              <a:rPr lang="en-US" sz="1800" dirty="0"/>
              <a:t>Business Relevance [2]</a:t>
            </a:r>
          </a:p>
          <a:p>
            <a:endParaRPr lang="en-US" sz="1800" dirty="0"/>
          </a:p>
          <a:p>
            <a:r>
              <a:rPr lang="en-US" sz="1800" dirty="0"/>
              <a:t> </a:t>
            </a:r>
            <a:r>
              <a:rPr lang="en-US" sz="1800" dirty="0" err="1"/>
              <a:t>Github</a:t>
            </a:r>
            <a:r>
              <a:rPr lang="en-US" sz="1800" dirty="0"/>
              <a:t> Activity [3]</a:t>
            </a:r>
          </a:p>
          <a:p>
            <a:endParaRPr lang="en-US" sz="1800" dirty="0"/>
          </a:p>
          <a:p>
            <a:r>
              <a:rPr lang="en-US" sz="1800" dirty="0"/>
              <a:t>Blockchain Activity [4]</a:t>
            </a:r>
          </a:p>
          <a:p>
            <a:endParaRPr lang="en-US" sz="1800" dirty="0"/>
          </a:p>
          <a:p>
            <a:r>
              <a:rPr lang="en-US" sz="1800" dirty="0"/>
              <a:t>IOT Suitability [5]</a:t>
            </a:r>
          </a:p>
          <a:p>
            <a:endParaRPr lang="en-US" sz="1800" dirty="0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F2936323-AB5D-42D4-B653-13ACB270773E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5235910" y="2286000"/>
            <a:ext cx="6292184" cy="374805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648219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7C67E3F7-25ED-4AC5-9FA9-E1A1B846E3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" t="8237" r="19097" b="-1"/>
          <a:stretch/>
        </p:blipFill>
        <p:spPr bwMode="auto">
          <a:xfrm>
            <a:off x="3522468" y="10"/>
            <a:ext cx="866953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39843A0-9BCB-4B17-AD8A-8B7754E8B2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3" y="1161288"/>
            <a:ext cx="11449813" cy="1124712"/>
          </a:xfrm>
        </p:spPr>
        <p:txBody>
          <a:bodyPr anchor="b">
            <a:normAutofit fontScale="90000"/>
          </a:bodyPr>
          <a:lstStyle/>
          <a:p>
            <a:r>
              <a:rPr lang="de-DE" sz="4800" dirty="0"/>
              <a:t>Methodik &amp; Umsetzung</a:t>
            </a:r>
            <a:br>
              <a:rPr lang="de-DE" sz="2800" dirty="0"/>
            </a:br>
            <a:r>
              <a:rPr lang="de-DE" sz="2800" dirty="0"/>
              <a:t>Die Anwendung profitiert von einem </a:t>
            </a:r>
            <a:br>
              <a:rPr lang="de-DE" sz="2800" dirty="0"/>
            </a:br>
            <a:r>
              <a:rPr lang="de-DE" sz="2800" dirty="0"/>
              <a:t>modernen Technologie-Stack.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2CA676E-81CE-4B17-91FE-F7FC9F2DC5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Masterarbeit Sebastian Kanz - April 2020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32818BE-60B3-4FC6-8352-089B02A12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7706" y="6356350"/>
            <a:ext cx="2743200" cy="365125"/>
          </a:xfrm>
        </p:spPr>
        <p:txBody>
          <a:bodyPr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DD211C7E-A55C-4B4B-A6BA-B5F245C85ED3}" type="slidenum"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F3E3C5F8-D68A-4EE1-9FD3-F24D15DD8CC8}"/>
              </a:ext>
            </a:extLst>
          </p:cNvPr>
          <p:cNvSpPr txBox="1">
            <a:spLocks/>
          </p:cNvSpPr>
          <p:nvPr/>
        </p:nvSpPr>
        <p:spPr>
          <a:xfrm>
            <a:off x="371094" y="2718054"/>
            <a:ext cx="3438906" cy="3207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</a:pPr>
            <a:r>
              <a:rPr lang="en-US" sz="1800" b="1" dirty="0" err="1">
                <a:solidFill>
                  <a:prstClr val="white"/>
                </a:solidFill>
              </a:rPr>
              <a:t>Eingesetzte</a:t>
            </a:r>
            <a:r>
              <a:rPr lang="en-US" sz="1800" b="1" dirty="0">
                <a:solidFill>
                  <a:prstClr val="white"/>
                </a:solidFill>
              </a:rPr>
              <a:t> </a:t>
            </a:r>
            <a:r>
              <a:rPr lang="en-US" sz="1800" b="1" dirty="0" err="1">
                <a:solidFill>
                  <a:prstClr val="white"/>
                </a:solidFill>
              </a:rPr>
              <a:t>Technologien</a:t>
            </a:r>
            <a:endParaRPr lang="en-US" sz="1800" b="1" dirty="0">
              <a:solidFill>
                <a:prstClr val="white"/>
              </a:solidFill>
            </a:endParaRPr>
          </a:p>
          <a:p>
            <a:pPr lvl="0"/>
            <a:endParaRPr lang="en-US" sz="1800" dirty="0">
              <a:solidFill>
                <a:prstClr val="white"/>
              </a:solidFill>
            </a:endParaRPr>
          </a:p>
          <a:p>
            <a:pPr lvl="0"/>
            <a:r>
              <a:rPr lang="en-US" sz="1800" b="1" dirty="0">
                <a:solidFill>
                  <a:srgbClr val="7FBB7F"/>
                </a:solidFill>
              </a:rPr>
              <a:t>Solidity Smart-Contracts</a:t>
            </a:r>
          </a:p>
          <a:p>
            <a:pPr lvl="0"/>
            <a:endParaRPr lang="en-US" sz="1800" dirty="0">
              <a:solidFill>
                <a:prstClr val="white"/>
              </a:solidFill>
            </a:endParaRP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F2936323-AB5D-42D4-B653-13ACB270773E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27933" y="1074914"/>
            <a:ext cx="5734378" cy="4708172"/>
          </a:xfrm>
          <a:prstGeom prst="rect">
            <a:avLst/>
          </a:prstGeom>
        </p:spPr>
      </p:pic>
      <p:sp>
        <p:nvSpPr>
          <p:cNvPr id="12" name="Rechteck 11">
            <a:extLst>
              <a:ext uri="{FF2B5EF4-FFF2-40B4-BE49-F238E27FC236}">
                <a16:creationId xmlns:a16="http://schemas.microsoft.com/office/drawing/2014/main" id="{0B988F08-D001-4D66-AB34-554FEA59DA68}"/>
              </a:ext>
            </a:extLst>
          </p:cNvPr>
          <p:cNvSpPr/>
          <p:nvPr/>
        </p:nvSpPr>
        <p:spPr>
          <a:xfrm>
            <a:off x="6359013" y="4542503"/>
            <a:ext cx="4308987" cy="707923"/>
          </a:xfrm>
          <a:prstGeom prst="rect">
            <a:avLst/>
          </a:prstGeom>
          <a:noFill/>
          <a:ln w="50800">
            <a:solidFill>
              <a:srgbClr val="7FBB7F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43582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7C67E3F7-25ED-4AC5-9FA9-E1A1B846E3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" t="8237" r="19097" b="-1"/>
          <a:stretch/>
        </p:blipFill>
        <p:spPr bwMode="auto">
          <a:xfrm>
            <a:off x="3522468" y="10"/>
            <a:ext cx="866953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39843A0-9BCB-4B17-AD8A-8B7754E8B2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3" y="1161288"/>
            <a:ext cx="5833763" cy="1124712"/>
          </a:xfrm>
        </p:spPr>
        <p:txBody>
          <a:bodyPr anchor="b">
            <a:normAutofit fontScale="90000"/>
          </a:bodyPr>
          <a:lstStyle/>
          <a:p>
            <a:r>
              <a:rPr lang="de-DE" sz="4800" dirty="0"/>
              <a:t>Methodik &amp; Umsetzung</a:t>
            </a:r>
            <a:br>
              <a:rPr lang="de-DE" sz="2800" dirty="0"/>
            </a:br>
            <a:r>
              <a:rPr lang="de-DE" sz="2800" dirty="0"/>
              <a:t>Die Anwendung profitiert von einem </a:t>
            </a:r>
            <a:br>
              <a:rPr lang="de-DE" sz="2800" dirty="0"/>
            </a:br>
            <a:r>
              <a:rPr lang="de-DE" sz="2800" dirty="0"/>
              <a:t>modernen Technologie-Stack.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2CA676E-81CE-4B17-91FE-F7FC9F2DC5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Masterarbeit Sebastian Kanz - April 2020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32818BE-60B3-4FC6-8352-089B02A12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7706" y="6356350"/>
            <a:ext cx="2743200" cy="365125"/>
          </a:xfrm>
        </p:spPr>
        <p:txBody>
          <a:bodyPr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DD211C7E-A55C-4B4B-A6BA-B5F245C85ED3}" type="slidenum"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F3E3C5F8-D68A-4EE1-9FD3-F24D15DD8CC8}"/>
              </a:ext>
            </a:extLst>
          </p:cNvPr>
          <p:cNvSpPr txBox="1">
            <a:spLocks/>
          </p:cNvSpPr>
          <p:nvPr/>
        </p:nvSpPr>
        <p:spPr>
          <a:xfrm>
            <a:off x="371094" y="2718054"/>
            <a:ext cx="3438906" cy="3207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Eingesetzte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Technologien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Solidity Smart-Contracts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7FBB7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ReactJS Web-App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F2936323-AB5D-42D4-B653-13ACB270773E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27933" y="1074914"/>
            <a:ext cx="5734378" cy="4708172"/>
          </a:xfrm>
          <a:prstGeom prst="rect">
            <a:avLst/>
          </a:prstGeom>
        </p:spPr>
      </p:pic>
      <p:sp>
        <p:nvSpPr>
          <p:cNvPr id="12" name="Rechteck 11">
            <a:extLst>
              <a:ext uri="{FF2B5EF4-FFF2-40B4-BE49-F238E27FC236}">
                <a16:creationId xmlns:a16="http://schemas.microsoft.com/office/drawing/2014/main" id="{DB59363F-503E-4767-A71D-A1FD52B7D47C}"/>
              </a:ext>
            </a:extLst>
          </p:cNvPr>
          <p:cNvSpPr/>
          <p:nvPr/>
        </p:nvSpPr>
        <p:spPr>
          <a:xfrm>
            <a:off x="7943249" y="2590800"/>
            <a:ext cx="1124625" cy="707923"/>
          </a:xfrm>
          <a:prstGeom prst="rect">
            <a:avLst/>
          </a:prstGeom>
          <a:noFill/>
          <a:ln w="50800">
            <a:solidFill>
              <a:srgbClr val="7FBB7F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842913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7C67E3F7-25ED-4AC5-9FA9-E1A1B846E3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" t="8237" r="19097" b="-1"/>
          <a:stretch/>
        </p:blipFill>
        <p:spPr bwMode="auto">
          <a:xfrm>
            <a:off x="3522468" y="10"/>
            <a:ext cx="866953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39843A0-9BCB-4B17-AD8A-8B7754E8B2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3" y="1161288"/>
            <a:ext cx="5833763" cy="1124712"/>
          </a:xfrm>
        </p:spPr>
        <p:txBody>
          <a:bodyPr anchor="b">
            <a:normAutofit fontScale="90000"/>
          </a:bodyPr>
          <a:lstStyle/>
          <a:p>
            <a:r>
              <a:rPr lang="de-DE" sz="4800" dirty="0"/>
              <a:t>Methodik &amp; Umsetzung</a:t>
            </a:r>
            <a:br>
              <a:rPr lang="de-DE" sz="2800" dirty="0"/>
            </a:br>
            <a:r>
              <a:rPr lang="de-DE" sz="2800" dirty="0"/>
              <a:t>Die Anwendung profitiert von einem </a:t>
            </a:r>
            <a:br>
              <a:rPr lang="de-DE" sz="2800" dirty="0"/>
            </a:br>
            <a:r>
              <a:rPr lang="de-DE" sz="2800" dirty="0"/>
              <a:t>modernen Technologie-Stack.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2CA676E-81CE-4B17-91FE-F7FC9F2DC5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Masterarbeit Sebastian Kanz - April 2020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32818BE-60B3-4FC6-8352-089B02A12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7706" y="6356350"/>
            <a:ext cx="2743200" cy="365125"/>
          </a:xfrm>
        </p:spPr>
        <p:txBody>
          <a:bodyPr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DD211C7E-A55C-4B4B-A6BA-B5F245C85ED3}" type="slidenum"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F3E3C5F8-D68A-4EE1-9FD3-F24D15DD8CC8}"/>
              </a:ext>
            </a:extLst>
          </p:cNvPr>
          <p:cNvSpPr txBox="1">
            <a:spLocks/>
          </p:cNvSpPr>
          <p:nvPr/>
        </p:nvSpPr>
        <p:spPr>
          <a:xfrm>
            <a:off x="371094" y="2718054"/>
            <a:ext cx="3438906" cy="3207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Eingesetzte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Technologien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Solidity Smart-Contracts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ReactJS Web-App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7FBB7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Android Wallet-App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7FBB7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7FBB7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F2936323-AB5D-42D4-B653-13ACB270773E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27933" y="1074914"/>
            <a:ext cx="5734378" cy="4708172"/>
          </a:xfrm>
          <a:prstGeom prst="rect">
            <a:avLst/>
          </a:prstGeom>
        </p:spPr>
      </p:pic>
      <p:sp>
        <p:nvSpPr>
          <p:cNvPr id="12" name="Rechteck 11">
            <a:extLst>
              <a:ext uri="{FF2B5EF4-FFF2-40B4-BE49-F238E27FC236}">
                <a16:creationId xmlns:a16="http://schemas.microsoft.com/office/drawing/2014/main" id="{56BFEB23-8C35-4B40-9781-794394F59DD8}"/>
              </a:ext>
            </a:extLst>
          </p:cNvPr>
          <p:cNvSpPr/>
          <p:nvPr/>
        </p:nvSpPr>
        <p:spPr>
          <a:xfrm>
            <a:off x="6339236" y="1379514"/>
            <a:ext cx="2814598" cy="707923"/>
          </a:xfrm>
          <a:prstGeom prst="rect">
            <a:avLst/>
          </a:prstGeom>
          <a:noFill/>
          <a:ln w="50800">
            <a:solidFill>
              <a:srgbClr val="7FBB7F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619978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954FA34-3B32-42E6-AEFE-B727E15B49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" t="8237" r="19097" b="-1"/>
          <a:stretch/>
        </p:blipFill>
        <p:spPr bwMode="auto">
          <a:xfrm>
            <a:off x="3522468" y="10"/>
            <a:ext cx="866953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8517C64-5144-4DF2-8B64-BF04AF95A7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de-DE" sz="2800" dirty="0"/>
              <a:t>Gliederung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91E82CB-ADC2-4C61-89B0-495B24B8BA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Masterarbeit Sebastian Kanz - April 2020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1DF4FBE-88D5-4FD5-BF99-074F14BB7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7706" y="6356350"/>
            <a:ext cx="2743200" cy="365125"/>
          </a:xfrm>
        </p:spPr>
        <p:txBody>
          <a:bodyPr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DD211C7E-A55C-4B4B-A6BA-B5F245C85ED3}" type="slidenum"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CCD52FA9-473D-4D18-8BEB-2CCB8D630A5F}"/>
              </a:ext>
            </a:extLst>
          </p:cNvPr>
          <p:cNvGrpSpPr/>
          <p:nvPr/>
        </p:nvGrpSpPr>
        <p:grpSpPr>
          <a:xfrm>
            <a:off x="5217419" y="998886"/>
            <a:ext cx="1760136" cy="2090389"/>
            <a:chOff x="5217419" y="998886"/>
            <a:chExt cx="1760136" cy="2090389"/>
          </a:xfrm>
        </p:grpSpPr>
        <p:grpSp>
          <p:nvGrpSpPr>
            <p:cNvPr id="26" name="Gruppieren 25">
              <a:extLst>
                <a:ext uri="{FF2B5EF4-FFF2-40B4-BE49-F238E27FC236}">
                  <a16:creationId xmlns:a16="http://schemas.microsoft.com/office/drawing/2014/main" id="{8C94C4EF-BF32-471A-9347-0186DFE5DFEC}"/>
                </a:ext>
              </a:extLst>
            </p:cNvPr>
            <p:cNvGrpSpPr/>
            <p:nvPr/>
          </p:nvGrpSpPr>
          <p:grpSpPr>
            <a:xfrm>
              <a:off x="5235563" y="998886"/>
              <a:ext cx="1741992" cy="2090389"/>
              <a:chOff x="2893274" y="1338611"/>
              <a:chExt cx="1741992" cy="2090389"/>
            </a:xfrm>
          </p:grpSpPr>
          <p:sp>
            <p:nvSpPr>
              <p:cNvPr id="35" name="Ellipse 34">
                <a:extLst>
                  <a:ext uri="{FF2B5EF4-FFF2-40B4-BE49-F238E27FC236}">
                    <a16:creationId xmlns:a16="http://schemas.microsoft.com/office/drawing/2014/main" id="{0C5CC6E7-8B84-41B7-8A0F-61E3DCD87E3C}"/>
                  </a:ext>
                </a:extLst>
              </p:cNvPr>
              <p:cNvSpPr/>
              <p:nvPr/>
            </p:nvSpPr>
            <p:spPr>
              <a:xfrm>
                <a:off x="3232962" y="1338611"/>
                <a:ext cx="1062615" cy="1062615"/>
              </a:xfrm>
              <a:prstGeom prst="ellipse">
                <a:avLst/>
              </a:prstGeom>
            </p:spPr>
            <p:style>
              <a:lnRef idx="0">
                <a:schemeClr val="lt2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dk2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dk2">
                  <a:hueOff val="0"/>
                  <a:satOff val="0"/>
                  <a:lumOff val="0"/>
                  <a:alphaOff val="0"/>
                </a:schemeClr>
              </a:effectRef>
              <a:fontRef idx="minor"/>
            </p:style>
          </p:sp>
          <p:sp>
            <p:nvSpPr>
              <p:cNvPr id="36" name="Rechteck 35" descr="Checkmark">
                <a:extLst>
                  <a:ext uri="{FF2B5EF4-FFF2-40B4-BE49-F238E27FC236}">
                    <a16:creationId xmlns:a16="http://schemas.microsoft.com/office/drawing/2014/main" id="{DBFA0067-EA63-4350-B10E-212BE66D2A1A}"/>
                  </a:ext>
                </a:extLst>
              </p:cNvPr>
              <p:cNvSpPr/>
              <p:nvPr/>
            </p:nvSpPr>
            <p:spPr>
              <a:xfrm>
                <a:off x="3459421" y="1565070"/>
                <a:ext cx="609697" cy="609697"/>
              </a:xfrm>
              <a:prstGeom prst="rect">
                <a:avLst/>
              </a:prstGeom>
              <a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bg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37" name="Freihandform: Form 36">
                <a:extLst>
                  <a:ext uri="{FF2B5EF4-FFF2-40B4-BE49-F238E27FC236}">
                    <a16:creationId xmlns:a16="http://schemas.microsoft.com/office/drawing/2014/main" id="{7CAAB4B2-D99B-4403-BDD8-B0C18FC4A177}"/>
                  </a:ext>
                </a:extLst>
              </p:cNvPr>
              <p:cNvSpPr/>
              <p:nvPr/>
            </p:nvSpPr>
            <p:spPr>
              <a:xfrm>
                <a:off x="2893274" y="2732204"/>
                <a:ext cx="1741992" cy="696796"/>
              </a:xfrm>
              <a:custGeom>
                <a:avLst/>
                <a:gdLst>
                  <a:gd name="connsiteX0" fmla="*/ 0 w 1741992"/>
                  <a:gd name="connsiteY0" fmla="*/ 0 h 696796"/>
                  <a:gd name="connsiteX1" fmla="*/ 1741992 w 1741992"/>
                  <a:gd name="connsiteY1" fmla="*/ 0 h 696796"/>
                  <a:gd name="connsiteX2" fmla="*/ 1741992 w 1741992"/>
                  <a:gd name="connsiteY2" fmla="*/ 696796 h 696796"/>
                  <a:gd name="connsiteX3" fmla="*/ 0 w 1741992"/>
                  <a:gd name="connsiteY3" fmla="*/ 696796 h 696796"/>
                  <a:gd name="connsiteX4" fmla="*/ 0 w 1741992"/>
                  <a:gd name="connsiteY4" fmla="*/ 0 h 6967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1992" h="696796">
                    <a:moveTo>
                      <a:pt x="0" y="0"/>
                    </a:moveTo>
                    <a:lnTo>
                      <a:pt x="1741992" y="0"/>
                    </a:lnTo>
                    <a:lnTo>
                      <a:pt x="1741992" y="696796"/>
                    </a:lnTo>
                    <a:lnTo>
                      <a:pt x="0" y="696796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dk2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dk2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dk2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2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t" anchorCtr="0">
                <a:noAutofit/>
              </a:bodyPr>
              <a:lstStyle/>
              <a:p>
                <a:pPr marL="0" lvl="0" indent="0" algn="ctr" defTabSz="9779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  <a:defRPr cap="all"/>
                </a:pPr>
                <a:r>
                  <a:rPr lang="de-DE" sz="2500" kern="1200" dirty="0">
                    <a:solidFill>
                      <a:schemeClr val="tx1"/>
                    </a:solidFill>
                  </a:rPr>
                  <a:t>Einleitung</a:t>
                </a:r>
                <a:endParaRPr lang="en-US" sz="2500" kern="12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1" name="Textfeld 50">
              <a:extLst>
                <a:ext uri="{FF2B5EF4-FFF2-40B4-BE49-F238E27FC236}">
                  <a16:creationId xmlns:a16="http://schemas.microsoft.com/office/drawing/2014/main" id="{E9BC9473-4A70-49BD-ABB5-D9D9E75BFCC1}"/>
                </a:ext>
              </a:extLst>
            </p:cNvPr>
            <p:cNvSpPr txBox="1"/>
            <p:nvPr/>
          </p:nvSpPr>
          <p:spPr>
            <a:xfrm>
              <a:off x="5217419" y="1308578"/>
              <a:ext cx="346570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500" cap="all" dirty="0"/>
                <a:t>1</a:t>
              </a:r>
            </a:p>
          </p:txBody>
        </p:sp>
      </p:grp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D3AAEC2A-85C1-456E-A1C8-62C588E86279}"/>
              </a:ext>
            </a:extLst>
          </p:cNvPr>
          <p:cNvGrpSpPr/>
          <p:nvPr/>
        </p:nvGrpSpPr>
        <p:grpSpPr>
          <a:xfrm>
            <a:off x="7138159" y="998886"/>
            <a:ext cx="2030480" cy="2081711"/>
            <a:chOff x="7138159" y="998886"/>
            <a:chExt cx="2030480" cy="2081711"/>
          </a:xfrm>
        </p:grpSpPr>
        <p:grpSp>
          <p:nvGrpSpPr>
            <p:cNvPr id="27" name="Gruppieren 26">
              <a:extLst>
                <a:ext uri="{FF2B5EF4-FFF2-40B4-BE49-F238E27FC236}">
                  <a16:creationId xmlns:a16="http://schemas.microsoft.com/office/drawing/2014/main" id="{26EA3EFA-972F-4DB3-8AC0-55CC2553FA20}"/>
                </a:ext>
              </a:extLst>
            </p:cNvPr>
            <p:cNvGrpSpPr/>
            <p:nvPr/>
          </p:nvGrpSpPr>
          <p:grpSpPr>
            <a:xfrm>
              <a:off x="7138159" y="998886"/>
              <a:ext cx="2030480" cy="2081711"/>
              <a:chOff x="4795870" y="1338611"/>
              <a:chExt cx="2030480" cy="2081711"/>
            </a:xfrm>
          </p:grpSpPr>
          <p:sp>
            <p:nvSpPr>
              <p:cNvPr id="32" name="Ellipse 31">
                <a:extLst>
                  <a:ext uri="{FF2B5EF4-FFF2-40B4-BE49-F238E27FC236}">
                    <a16:creationId xmlns:a16="http://schemas.microsoft.com/office/drawing/2014/main" id="{6ECC0D39-5B5E-4626-BC24-C1188684AA9A}"/>
                  </a:ext>
                </a:extLst>
              </p:cNvPr>
              <p:cNvSpPr/>
              <p:nvPr/>
            </p:nvSpPr>
            <p:spPr>
              <a:xfrm>
                <a:off x="5279803" y="1338611"/>
                <a:ext cx="1062615" cy="1062615"/>
              </a:xfrm>
              <a:prstGeom prst="ellipse">
                <a:avLst/>
              </a:prstGeom>
            </p:spPr>
            <p:style>
              <a:lnRef idx="0">
                <a:schemeClr val="lt2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dk2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dk2">
                  <a:hueOff val="0"/>
                  <a:satOff val="0"/>
                  <a:lumOff val="0"/>
                  <a:alphaOff val="0"/>
                </a:schemeClr>
              </a:effectRef>
              <a:fontRef idx="minor"/>
            </p:style>
          </p:sp>
          <p:sp>
            <p:nvSpPr>
              <p:cNvPr id="33" name="Rechteck 32" descr="Books">
                <a:extLst>
                  <a:ext uri="{FF2B5EF4-FFF2-40B4-BE49-F238E27FC236}">
                    <a16:creationId xmlns:a16="http://schemas.microsoft.com/office/drawing/2014/main" id="{88F35792-98AD-4C4B-AC7B-C39FF03E36EE}"/>
                  </a:ext>
                </a:extLst>
              </p:cNvPr>
              <p:cNvSpPr/>
              <p:nvPr/>
            </p:nvSpPr>
            <p:spPr>
              <a:xfrm>
                <a:off x="5506262" y="1565070"/>
                <a:ext cx="609697" cy="609697"/>
              </a:xfrm>
              <a:prstGeom prst="rect">
                <a:avLst/>
              </a:prstGeom>
              <a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bg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34" name="Freihandform: Form 33">
                <a:extLst>
                  <a:ext uri="{FF2B5EF4-FFF2-40B4-BE49-F238E27FC236}">
                    <a16:creationId xmlns:a16="http://schemas.microsoft.com/office/drawing/2014/main" id="{EF139E2E-CCBE-45EC-AAC1-3822F6297930}"/>
                  </a:ext>
                </a:extLst>
              </p:cNvPr>
              <p:cNvSpPr/>
              <p:nvPr/>
            </p:nvSpPr>
            <p:spPr>
              <a:xfrm>
                <a:off x="4795870" y="2723526"/>
                <a:ext cx="2030480" cy="696796"/>
              </a:xfrm>
              <a:custGeom>
                <a:avLst/>
                <a:gdLst>
                  <a:gd name="connsiteX0" fmla="*/ 0 w 1741992"/>
                  <a:gd name="connsiteY0" fmla="*/ 0 h 696796"/>
                  <a:gd name="connsiteX1" fmla="*/ 1741992 w 1741992"/>
                  <a:gd name="connsiteY1" fmla="*/ 0 h 696796"/>
                  <a:gd name="connsiteX2" fmla="*/ 1741992 w 1741992"/>
                  <a:gd name="connsiteY2" fmla="*/ 696796 h 696796"/>
                  <a:gd name="connsiteX3" fmla="*/ 0 w 1741992"/>
                  <a:gd name="connsiteY3" fmla="*/ 696796 h 696796"/>
                  <a:gd name="connsiteX4" fmla="*/ 0 w 1741992"/>
                  <a:gd name="connsiteY4" fmla="*/ 0 h 6967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1992" h="696796">
                    <a:moveTo>
                      <a:pt x="0" y="0"/>
                    </a:moveTo>
                    <a:lnTo>
                      <a:pt x="1741992" y="0"/>
                    </a:lnTo>
                    <a:lnTo>
                      <a:pt x="1741992" y="696796"/>
                    </a:lnTo>
                    <a:lnTo>
                      <a:pt x="0" y="696796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dk2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dk2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dk2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2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t" anchorCtr="0">
                <a:noAutofit/>
              </a:bodyPr>
              <a:lstStyle/>
              <a:p>
                <a:pPr marL="0" lvl="0" indent="0" algn="ctr" defTabSz="9779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  <a:defRPr cap="all"/>
                </a:pPr>
                <a:r>
                  <a:rPr lang="de-DE" sz="2500" kern="1200" dirty="0">
                    <a:solidFill>
                      <a:schemeClr val="tx1"/>
                    </a:solidFill>
                  </a:rPr>
                  <a:t>Theoretische Grundlagen</a:t>
                </a:r>
                <a:endParaRPr lang="en-US" sz="2500" kern="12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2" name="Textfeld 51">
              <a:extLst>
                <a:ext uri="{FF2B5EF4-FFF2-40B4-BE49-F238E27FC236}">
                  <a16:creationId xmlns:a16="http://schemas.microsoft.com/office/drawing/2014/main" id="{1357C48F-FD26-4E61-A81D-217D0A03A312}"/>
                </a:ext>
              </a:extLst>
            </p:cNvPr>
            <p:cNvSpPr txBox="1"/>
            <p:nvPr/>
          </p:nvSpPr>
          <p:spPr>
            <a:xfrm>
              <a:off x="7252656" y="1308578"/>
              <a:ext cx="346570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500" cap="all" dirty="0"/>
                <a:t>2</a:t>
              </a:r>
            </a:p>
          </p:txBody>
        </p:sp>
      </p:grp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CAF30511-DB82-41F7-9F23-3A98E5AF3BA0}"/>
              </a:ext>
            </a:extLst>
          </p:cNvPr>
          <p:cNvGrpSpPr/>
          <p:nvPr/>
        </p:nvGrpSpPr>
        <p:grpSpPr>
          <a:xfrm>
            <a:off x="9312884" y="998886"/>
            <a:ext cx="1758352" cy="2090389"/>
            <a:chOff x="9312884" y="998886"/>
            <a:chExt cx="1758352" cy="2090389"/>
          </a:xfrm>
        </p:grpSpPr>
        <p:grpSp>
          <p:nvGrpSpPr>
            <p:cNvPr id="28" name="Gruppieren 27">
              <a:extLst>
                <a:ext uri="{FF2B5EF4-FFF2-40B4-BE49-F238E27FC236}">
                  <a16:creationId xmlns:a16="http://schemas.microsoft.com/office/drawing/2014/main" id="{52302209-386C-41A4-B274-D2095CE921D5}"/>
                </a:ext>
              </a:extLst>
            </p:cNvPr>
            <p:cNvGrpSpPr/>
            <p:nvPr/>
          </p:nvGrpSpPr>
          <p:grpSpPr>
            <a:xfrm>
              <a:off x="9329244" y="998886"/>
              <a:ext cx="1741992" cy="2090389"/>
              <a:chOff x="6986955" y="1338611"/>
              <a:chExt cx="1741992" cy="2090389"/>
            </a:xfrm>
          </p:grpSpPr>
          <p:sp>
            <p:nvSpPr>
              <p:cNvPr id="29" name="Ellipse 28">
                <a:extLst>
                  <a:ext uri="{FF2B5EF4-FFF2-40B4-BE49-F238E27FC236}">
                    <a16:creationId xmlns:a16="http://schemas.microsoft.com/office/drawing/2014/main" id="{44D5B789-95CC-4A4E-AD8D-96D6FFE4CF91}"/>
                  </a:ext>
                </a:extLst>
              </p:cNvPr>
              <p:cNvSpPr/>
              <p:nvPr/>
            </p:nvSpPr>
            <p:spPr>
              <a:xfrm>
                <a:off x="7326644" y="1338611"/>
                <a:ext cx="1062615" cy="1062615"/>
              </a:xfrm>
              <a:prstGeom prst="ellipse">
                <a:avLst/>
              </a:prstGeom>
            </p:spPr>
            <p:style>
              <a:lnRef idx="0">
                <a:schemeClr val="lt2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dk2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dk2">
                  <a:hueOff val="0"/>
                  <a:satOff val="0"/>
                  <a:lumOff val="0"/>
                  <a:alphaOff val="0"/>
                </a:schemeClr>
              </a:effectRef>
              <a:fontRef idx="minor"/>
            </p:style>
          </p:sp>
          <p:sp>
            <p:nvSpPr>
              <p:cNvPr id="30" name="Rechteck 29" descr="Statistics">
                <a:extLst>
                  <a:ext uri="{FF2B5EF4-FFF2-40B4-BE49-F238E27FC236}">
                    <a16:creationId xmlns:a16="http://schemas.microsoft.com/office/drawing/2014/main" id="{6031B8FA-4078-48CF-B2BF-B13EC2F77E1B}"/>
                  </a:ext>
                </a:extLst>
              </p:cNvPr>
              <p:cNvSpPr/>
              <p:nvPr/>
            </p:nvSpPr>
            <p:spPr>
              <a:xfrm>
                <a:off x="7553103" y="1565070"/>
                <a:ext cx="609697" cy="609697"/>
              </a:xfrm>
              <a:prstGeom prst="rect">
                <a:avLst/>
              </a:prstGeom>
              <a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bg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31" name="Freihandform: Form 30">
                <a:extLst>
                  <a:ext uri="{FF2B5EF4-FFF2-40B4-BE49-F238E27FC236}">
                    <a16:creationId xmlns:a16="http://schemas.microsoft.com/office/drawing/2014/main" id="{78816F57-7194-47C5-862D-CA08BD8FE8D8}"/>
                  </a:ext>
                </a:extLst>
              </p:cNvPr>
              <p:cNvSpPr/>
              <p:nvPr/>
            </p:nvSpPr>
            <p:spPr>
              <a:xfrm>
                <a:off x="6986955" y="2732204"/>
                <a:ext cx="1741992" cy="696796"/>
              </a:xfrm>
              <a:custGeom>
                <a:avLst/>
                <a:gdLst>
                  <a:gd name="connsiteX0" fmla="*/ 0 w 1741992"/>
                  <a:gd name="connsiteY0" fmla="*/ 0 h 696796"/>
                  <a:gd name="connsiteX1" fmla="*/ 1741992 w 1741992"/>
                  <a:gd name="connsiteY1" fmla="*/ 0 h 696796"/>
                  <a:gd name="connsiteX2" fmla="*/ 1741992 w 1741992"/>
                  <a:gd name="connsiteY2" fmla="*/ 696796 h 696796"/>
                  <a:gd name="connsiteX3" fmla="*/ 0 w 1741992"/>
                  <a:gd name="connsiteY3" fmla="*/ 696796 h 696796"/>
                  <a:gd name="connsiteX4" fmla="*/ 0 w 1741992"/>
                  <a:gd name="connsiteY4" fmla="*/ 0 h 6967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1992" h="696796">
                    <a:moveTo>
                      <a:pt x="0" y="0"/>
                    </a:moveTo>
                    <a:lnTo>
                      <a:pt x="1741992" y="0"/>
                    </a:lnTo>
                    <a:lnTo>
                      <a:pt x="1741992" y="696796"/>
                    </a:lnTo>
                    <a:lnTo>
                      <a:pt x="0" y="696796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dk2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dk2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dk2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2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t" anchorCtr="0">
                <a:noAutofit/>
              </a:bodyPr>
              <a:lstStyle/>
              <a:p>
                <a:pPr marL="0" lvl="0" indent="0" algn="ctr" defTabSz="9779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  <a:defRPr cap="all"/>
                </a:pPr>
                <a:r>
                  <a:rPr lang="de-DE" sz="2500" kern="1200" dirty="0">
                    <a:solidFill>
                      <a:schemeClr val="tx1"/>
                    </a:solidFill>
                  </a:rPr>
                  <a:t>Methodik &amp; Umsetzung</a:t>
                </a:r>
                <a:endParaRPr lang="en-US" sz="2500" kern="12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3" name="Textfeld 52">
              <a:extLst>
                <a:ext uri="{FF2B5EF4-FFF2-40B4-BE49-F238E27FC236}">
                  <a16:creationId xmlns:a16="http://schemas.microsoft.com/office/drawing/2014/main" id="{C35CE42B-CA0D-487D-B144-4C5D9D697B95}"/>
                </a:ext>
              </a:extLst>
            </p:cNvPr>
            <p:cNvSpPr txBox="1"/>
            <p:nvPr/>
          </p:nvSpPr>
          <p:spPr>
            <a:xfrm>
              <a:off x="9312884" y="1308578"/>
              <a:ext cx="346570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500" cap="all" dirty="0"/>
                <a:t>3</a:t>
              </a:r>
            </a:p>
          </p:txBody>
        </p:sp>
      </p:grp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9331EFE3-802E-4D6D-A8DA-60C2E09549A3}"/>
              </a:ext>
            </a:extLst>
          </p:cNvPr>
          <p:cNvGrpSpPr/>
          <p:nvPr/>
        </p:nvGrpSpPr>
        <p:grpSpPr>
          <a:xfrm>
            <a:off x="9329244" y="3429000"/>
            <a:ext cx="1741992" cy="2090389"/>
            <a:chOff x="9329244" y="3429000"/>
            <a:chExt cx="1741992" cy="2090389"/>
          </a:xfrm>
        </p:grpSpPr>
        <p:grpSp>
          <p:nvGrpSpPr>
            <p:cNvPr id="41" name="Gruppieren 40">
              <a:extLst>
                <a:ext uri="{FF2B5EF4-FFF2-40B4-BE49-F238E27FC236}">
                  <a16:creationId xmlns:a16="http://schemas.microsoft.com/office/drawing/2014/main" id="{D1C1E1F7-C0DE-4035-93FE-94E7051D3ED0}"/>
                </a:ext>
              </a:extLst>
            </p:cNvPr>
            <p:cNvGrpSpPr/>
            <p:nvPr/>
          </p:nvGrpSpPr>
          <p:grpSpPr>
            <a:xfrm>
              <a:off x="9329244" y="3429000"/>
              <a:ext cx="1741992" cy="2090389"/>
              <a:chOff x="13127478" y="1338611"/>
              <a:chExt cx="1741992" cy="2090389"/>
            </a:xfrm>
          </p:grpSpPr>
          <p:sp>
            <p:nvSpPr>
              <p:cNvPr id="42" name="Ellipse 41">
                <a:extLst>
                  <a:ext uri="{FF2B5EF4-FFF2-40B4-BE49-F238E27FC236}">
                    <a16:creationId xmlns:a16="http://schemas.microsoft.com/office/drawing/2014/main" id="{09C01F90-123D-43F1-868F-6D09F26CC1CE}"/>
                  </a:ext>
                </a:extLst>
              </p:cNvPr>
              <p:cNvSpPr/>
              <p:nvPr/>
            </p:nvSpPr>
            <p:spPr>
              <a:xfrm>
                <a:off x="13467166" y="1338611"/>
                <a:ext cx="1062615" cy="1062615"/>
              </a:xfrm>
              <a:prstGeom prst="ellipse">
                <a:avLst/>
              </a:prstGeom>
            </p:spPr>
            <p:style>
              <a:lnRef idx="0">
                <a:schemeClr val="lt2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dk2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dk2">
                  <a:hueOff val="0"/>
                  <a:satOff val="0"/>
                  <a:lumOff val="0"/>
                  <a:alphaOff val="0"/>
                </a:schemeClr>
              </a:effectRef>
              <a:fontRef idx="minor"/>
            </p:style>
          </p:sp>
          <p:sp>
            <p:nvSpPr>
              <p:cNvPr id="43" name="Rechteck 42" descr="Board Room">
                <a:extLst>
                  <a:ext uri="{FF2B5EF4-FFF2-40B4-BE49-F238E27FC236}">
                    <a16:creationId xmlns:a16="http://schemas.microsoft.com/office/drawing/2014/main" id="{E6CA62BE-A9AF-4405-930F-C349E7A12650}"/>
                  </a:ext>
                </a:extLst>
              </p:cNvPr>
              <p:cNvSpPr/>
              <p:nvPr/>
            </p:nvSpPr>
            <p:spPr>
              <a:xfrm>
                <a:off x="13693625" y="1565070"/>
                <a:ext cx="609697" cy="609697"/>
              </a:xfrm>
              <a:prstGeom prst="rect">
                <a:avLst/>
              </a:prstGeom>
              <a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bg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44" name="Freihandform: Form 43">
                <a:extLst>
                  <a:ext uri="{FF2B5EF4-FFF2-40B4-BE49-F238E27FC236}">
                    <a16:creationId xmlns:a16="http://schemas.microsoft.com/office/drawing/2014/main" id="{C5124859-9EBC-4771-A5D9-8C6CB1A046C6}"/>
                  </a:ext>
                </a:extLst>
              </p:cNvPr>
              <p:cNvSpPr/>
              <p:nvPr/>
            </p:nvSpPr>
            <p:spPr>
              <a:xfrm>
                <a:off x="13127478" y="2732204"/>
                <a:ext cx="1741992" cy="696796"/>
              </a:xfrm>
              <a:custGeom>
                <a:avLst/>
                <a:gdLst>
                  <a:gd name="connsiteX0" fmla="*/ 0 w 1741992"/>
                  <a:gd name="connsiteY0" fmla="*/ 0 h 696796"/>
                  <a:gd name="connsiteX1" fmla="*/ 1741992 w 1741992"/>
                  <a:gd name="connsiteY1" fmla="*/ 0 h 696796"/>
                  <a:gd name="connsiteX2" fmla="*/ 1741992 w 1741992"/>
                  <a:gd name="connsiteY2" fmla="*/ 696796 h 696796"/>
                  <a:gd name="connsiteX3" fmla="*/ 0 w 1741992"/>
                  <a:gd name="connsiteY3" fmla="*/ 696796 h 696796"/>
                  <a:gd name="connsiteX4" fmla="*/ 0 w 1741992"/>
                  <a:gd name="connsiteY4" fmla="*/ 0 h 6967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1992" h="696796">
                    <a:moveTo>
                      <a:pt x="0" y="0"/>
                    </a:moveTo>
                    <a:lnTo>
                      <a:pt x="1741992" y="0"/>
                    </a:lnTo>
                    <a:lnTo>
                      <a:pt x="1741992" y="696796"/>
                    </a:lnTo>
                    <a:lnTo>
                      <a:pt x="0" y="696796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dk2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dk2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dk2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2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t" anchorCtr="0">
                <a:noAutofit/>
              </a:bodyPr>
              <a:lstStyle/>
              <a:p>
                <a:pPr marL="0" lvl="0" indent="0" algn="ctr" defTabSz="9779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  <a:defRPr cap="all"/>
                </a:pPr>
                <a:r>
                  <a:rPr lang="de-DE" sz="2500" kern="1200" dirty="0">
                    <a:solidFill>
                      <a:schemeClr val="tx1"/>
                    </a:solidFill>
                  </a:rPr>
                  <a:t>Diskussion</a:t>
                </a:r>
                <a:endParaRPr lang="en-US" sz="2500" kern="12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4" name="Textfeld 53">
              <a:extLst>
                <a:ext uri="{FF2B5EF4-FFF2-40B4-BE49-F238E27FC236}">
                  <a16:creationId xmlns:a16="http://schemas.microsoft.com/office/drawing/2014/main" id="{D3CD0392-C6C5-4918-889F-66D731D8B38D}"/>
                </a:ext>
              </a:extLst>
            </p:cNvPr>
            <p:cNvSpPr txBox="1"/>
            <p:nvPr/>
          </p:nvSpPr>
          <p:spPr>
            <a:xfrm>
              <a:off x="9362289" y="3742011"/>
              <a:ext cx="346570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500" cap="all" dirty="0"/>
                <a:t>6</a:t>
              </a:r>
            </a:p>
          </p:txBody>
        </p:sp>
      </p:grp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5458B24C-8180-431E-8246-2C593CF59090}"/>
              </a:ext>
            </a:extLst>
          </p:cNvPr>
          <p:cNvGrpSpPr/>
          <p:nvPr/>
        </p:nvGrpSpPr>
        <p:grpSpPr>
          <a:xfrm>
            <a:off x="7279878" y="3429000"/>
            <a:ext cx="1744517" cy="2090389"/>
            <a:chOff x="7279878" y="3429000"/>
            <a:chExt cx="1744517" cy="2090389"/>
          </a:xfrm>
        </p:grpSpPr>
        <p:grpSp>
          <p:nvGrpSpPr>
            <p:cNvPr id="40" name="Gruppieren 39">
              <a:extLst>
                <a:ext uri="{FF2B5EF4-FFF2-40B4-BE49-F238E27FC236}">
                  <a16:creationId xmlns:a16="http://schemas.microsoft.com/office/drawing/2014/main" id="{B25DE580-1609-4FE9-8940-A03406BDB4A1}"/>
                </a:ext>
              </a:extLst>
            </p:cNvPr>
            <p:cNvGrpSpPr/>
            <p:nvPr/>
          </p:nvGrpSpPr>
          <p:grpSpPr>
            <a:xfrm>
              <a:off x="7282403" y="3429000"/>
              <a:ext cx="1741992" cy="2090389"/>
              <a:chOff x="11080637" y="1338611"/>
              <a:chExt cx="1741992" cy="2090389"/>
            </a:xfrm>
          </p:grpSpPr>
          <p:sp>
            <p:nvSpPr>
              <p:cNvPr id="45" name="Ellipse 44">
                <a:extLst>
                  <a:ext uri="{FF2B5EF4-FFF2-40B4-BE49-F238E27FC236}">
                    <a16:creationId xmlns:a16="http://schemas.microsoft.com/office/drawing/2014/main" id="{5FD19CB8-5E78-41EF-A0FD-0C293C248833}"/>
                  </a:ext>
                </a:extLst>
              </p:cNvPr>
              <p:cNvSpPr/>
              <p:nvPr/>
            </p:nvSpPr>
            <p:spPr>
              <a:xfrm>
                <a:off x="11420326" y="1338611"/>
                <a:ext cx="1062615" cy="1062615"/>
              </a:xfrm>
              <a:prstGeom prst="ellipse">
                <a:avLst/>
              </a:prstGeom>
            </p:spPr>
            <p:style>
              <a:lnRef idx="0">
                <a:schemeClr val="lt2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dk2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dk2">
                  <a:hueOff val="0"/>
                  <a:satOff val="0"/>
                  <a:lumOff val="0"/>
                  <a:alphaOff val="0"/>
                </a:schemeClr>
              </a:effectRef>
              <a:fontRef idx="minor"/>
            </p:style>
          </p:sp>
          <p:sp>
            <p:nvSpPr>
              <p:cNvPr id="46" name="Rechteck 45" descr="Presentation with Media">
                <a:extLst>
                  <a:ext uri="{FF2B5EF4-FFF2-40B4-BE49-F238E27FC236}">
                    <a16:creationId xmlns:a16="http://schemas.microsoft.com/office/drawing/2014/main" id="{D164FB99-AB2C-43FB-956D-370F05D884DA}"/>
                  </a:ext>
                </a:extLst>
              </p:cNvPr>
              <p:cNvSpPr/>
              <p:nvPr/>
            </p:nvSpPr>
            <p:spPr>
              <a:xfrm>
                <a:off x="11646785" y="1565070"/>
                <a:ext cx="609697" cy="609697"/>
              </a:xfrm>
              <a:prstGeom prst="rect">
                <a:avLst/>
              </a:prstGeom>
              <a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bg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47" name="Freihandform: Form 46">
                <a:extLst>
                  <a:ext uri="{FF2B5EF4-FFF2-40B4-BE49-F238E27FC236}">
                    <a16:creationId xmlns:a16="http://schemas.microsoft.com/office/drawing/2014/main" id="{19802038-A4E5-4A23-A7F8-386F9EF7F9EA}"/>
                  </a:ext>
                </a:extLst>
              </p:cNvPr>
              <p:cNvSpPr/>
              <p:nvPr/>
            </p:nvSpPr>
            <p:spPr>
              <a:xfrm>
                <a:off x="11080637" y="2732204"/>
                <a:ext cx="1741992" cy="696796"/>
              </a:xfrm>
              <a:custGeom>
                <a:avLst/>
                <a:gdLst>
                  <a:gd name="connsiteX0" fmla="*/ 0 w 1741992"/>
                  <a:gd name="connsiteY0" fmla="*/ 0 h 696796"/>
                  <a:gd name="connsiteX1" fmla="*/ 1741992 w 1741992"/>
                  <a:gd name="connsiteY1" fmla="*/ 0 h 696796"/>
                  <a:gd name="connsiteX2" fmla="*/ 1741992 w 1741992"/>
                  <a:gd name="connsiteY2" fmla="*/ 696796 h 696796"/>
                  <a:gd name="connsiteX3" fmla="*/ 0 w 1741992"/>
                  <a:gd name="connsiteY3" fmla="*/ 696796 h 696796"/>
                  <a:gd name="connsiteX4" fmla="*/ 0 w 1741992"/>
                  <a:gd name="connsiteY4" fmla="*/ 0 h 6967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1992" h="696796">
                    <a:moveTo>
                      <a:pt x="0" y="0"/>
                    </a:moveTo>
                    <a:lnTo>
                      <a:pt x="1741992" y="0"/>
                    </a:lnTo>
                    <a:lnTo>
                      <a:pt x="1741992" y="696796"/>
                    </a:lnTo>
                    <a:lnTo>
                      <a:pt x="0" y="696796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dk2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dk2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dk2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2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t" anchorCtr="0">
                <a:noAutofit/>
              </a:bodyPr>
              <a:lstStyle/>
              <a:p>
                <a:pPr marL="0" lvl="0" indent="0" algn="ctr" defTabSz="9779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  <a:defRPr cap="all"/>
                </a:pPr>
                <a:r>
                  <a:rPr lang="de-DE" sz="2500" kern="1200" dirty="0">
                    <a:solidFill>
                      <a:schemeClr val="tx1"/>
                    </a:solidFill>
                  </a:rPr>
                  <a:t>Ausblick</a:t>
                </a:r>
                <a:endParaRPr lang="en-US" sz="2500" kern="12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5" name="Textfeld 54">
              <a:extLst>
                <a:ext uri="{FF2B5EF4-FFF2-40B4-BE49-F238E27FC236}">
                  <a16:creationId xmlns:a16="http://schemas.microsoft.com/office/drawing/2014/main" id="{45289595-A2C7-4939-BFAC-F6DD9D22E03A}"/>
                </a:ext>
              </a:extLst>
            </p:cNvPr>
            <p:cNvSpPr txBox="1"/>
            <p:nvPr/>
          </p:nvSpPr>
          <p:spPr>
            <a:xfrm>
              <a:off x="7279878" y="3750608"/>
              <a:ext cx="346570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500" cap="all" dirty="0"/>
                <a:t>5</a:t>
              </a:r>
            </a:p>
          </p:txBody>
        </p:sp>
      </p:grp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FA61FDA8-8AB8-417C-8E1F-2907483F1C84}"/>
              </a:ext>
            </a:extLst>
          </p:cNvPr>
          <p:cNvGrpSpPr/>
          <p:nvPr/>
        </p:nvGrpSpPr>
        <p:grpSpPr>
          <a:xfrm>
            <a:off x="5233037" y="3429000"/>
            <a:ext cx="1744517" cy="2090389"/>
            <a:chOff x="5233037" y="3429000"/>
            <a:chExt cx="1744517" cy="2090389"/>
          </a:xfrm>
        </p:grpSpPr>
        <p:grpSp>
          <p:nvGrpSpPr>
            <p:cNvPr id="39" name="Gruppieren 38">
              <a:extLst>
                <a:ext uri="{FF2B5EF4-FFF2-40B4-BE49-F238E27FC236}">
                  <a16:creationId xmlns:a16="http://schemas.microsoft.com/office/drawing/2014/main" id="{9929AB0F-A663-4C73-A99C-4FAE5DB583F7}"/>
                </a:ext>
              </a:extLst>
            </p:cNvPr>
            <p:cNvGrpSpPr/>
            <p:nvPr/>
          </p:nvGrpSpPr>
          <p:grpSpPr>
            <a:xfrm>
              <a:off x="5235562" y="3429000"/>
              <a:ext cx="1741992" cy="2090389"/>
              <a:chOff x="9033796" y="1338611"/>
              <a:chExt cx="1741992" cy="2090389"/>
            </a:xfrm>
          </p:grpSpPr>
          <p:sp>
            <p:nvSpPr>
              <p:cNvPr id="48" name="Ellipse 47">
                <a:extLst>
                  <a:ext uri="{FF2B5EF4-FFF2-40B4-BE49-F238E27FC236}">
                    <a16:creationId xmlns:a16="http://schemas.microsoft.com/office/drawing/2014/main" id="{D482819F-2AC3-4DD5-BAA7-AF92C89FF70C}"/>
                  </a:ext>
                </a:extLst>
              </p:cNvPr>
              <p:cNvSpPr/>
              <p:nvPr/>
            </p:nvSpPr>
            <p:spPr>
              <a:xfrm>
                <a:off x="9373485" y="1338611"/>
                <a:ext cx="1062615" cy="1062615"/>
              </a:xfrm>
              <a:prstGeom prst="ellipse">
                <a:avLst/>
              </a:prstGeom>
            </p:spPr>
            <p:style>
              <a:lnRef idx="0">
                <a:schemeClr val="lt2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dk2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dk2">
                  <a:hueOff val="0"/>
                  <a:satOff val="0"/>
                  <a:lumOff val="0"/>
                  <a:alphaOff val="0"/>
                </a:schemeClr>
              </a:effectRef>
              <a:fontRef idx="minor"/>
            </p:style>
          </p:sp>
          <p:sp>
            <p:nvSpPr>
              <p:cNvPr id="49" name="Rechteck 48" descr="Bullseye">
                <a:extLst>
                  <a:ext uri="{FF2B5EF4-FFF2-40B4-BE49-F238E27FC236}">
                    <a16:creationId xmlns:a16="http://schemas.microsoft.com/office/drawing/2014/main" id="{801E8A93-16FF-41C2-B27A-1C7699071801}"/>
                  </a:ext>
                </a:extLst>
              </p:cNvPr>
              <p:cNvSpPr/>
              <p:nvPr/>
            </p:nvSpPr>
            <p:spPr>
              <a:xfrm>
                <a:off x="9599944" y="1565070"/>
                <a:ext cx="609697" cy="609697"/>
              </a:xfrm>
              <a:prstGeom prst="rect">
                <a:avLst/>
              </a:prstGeom>
              <a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4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bg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50" name="Freihandform: Form 49">
                <a:extLst>
                  <a:ext uri="{FF2B5EF4-FFF2-40B4-BE49-F238E27FC236}">
                    <a16:creationId xmlns:a16="http://schemas.microsoft.com/office/drawing/2014/main" id="{A39F4B46-18CB-4A93-9DEB-34CEB4B84C84}"/>
                  </a:ext>
                </a:extLst>
              </p:cNvPr>
              <p:cNvSpPr/>
              <p:nvPr/>
            </p:nvSpPr>
            <p:spPr>
              <a:xfrm>
                <a:off x="9033796" y="2732204"/>
                <a:ext cx="1741992" cy="696796"/>
              </a:xfrm>
              <a:custGeom>
                <a:avLst/>
                <a:gdLst>
                  <a:gd name="connsiteX0" fmla="*/ 0 w 1741992"/>
                  <a:gd name="connsiteY0" fmla="*/ 0 h 696796"/>
                  <a:gd name="connsiteX1" fmla="*/ 1741992 w 1741992"/>
                  <a:gd name="connsiteY1" fmla="*/ 0 h 696796"/>
                  <a:gd name="connsiteX2" fmla="*/ 1741992 w 1741992"/>
                  <a:gd name="connsiteY2" fmla="*/ 696796 h 696796"/>
                  <a:gd name="connsiteX3" fmla="*/ 0 w 1741992"/>
                  <a:gd name="connsiteY3" fmla="*/ 696796 h 696796"/>
                  <a:gd name="connsiteX4" fmla="*/ 0 w 1741992"/>
                  <a:gd name="connsiteY4" fmla="*/ 0 h 6967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1992" h="696796">
                    <a:moveTo>
                      <a:pt x="0" y="0"/>
                    </a:moveTo>
                    <a:lnTo>
                      <a:pt x="1741992" y="0"/>
                    </a:lnTo>
                    <a:lnTo>
                      <a:pt x="1741992" y="696796"/>
                    </a:lnTo>
                    <a:lnTo>
                      <a:pt x="0" y="696796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dk2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dk2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dk2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2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t" anchorCtr="0">
                <a:noAutofit/>
              </a:bodyPr>
              <a:lstStyle/>
              <a:p>
                <a:pPr marL="0" lvl="0" indent="0" algn="ctr" defTabSz="9779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  <a:defRPr cap="all"/>
                </a:pPr>
                <a:r>
                  <a:rPr lang="de-DE" sz="2500" kern="1200">
                    <a:solidFill>
                      <a:schemeClr val="tx1"/>
                    </a:solidFill>
                  </a:rPr>
                  <a:t>Ergebnisse</a:t>
                </a:r>
                <a:endParaRPr lang="en-US" sz="2500" kern="120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6" name="Textfeld 55">
              <a:extLst>
                <a:ext uri="{FF2B5EF4-FFF2-40B4-BE49-F238E27FC236}">
                  <a16:creationId xmlns:a16="http://schemas.microsoft.com/office/drawing/2014/main" id="{2E0E1B95-DDF3-4EB8-A9D4-2B845123190A}"/>
                </a:ext>
              </a:extLst>
            </p:cNvPr>
            <p:cNvSpPr txBox="1"/>
            <p:nvPr/>
          </p:nvSpPr>
          <p:spPr>
            <a:xfrm>
              <a:off x="5233037" y="3750608"/>
              <a:ext cx="346570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500" cap="all" dirty="0"/>
                <a:t>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414419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7C67E3F7-25ED-4AC5-9FA9-E1A1B846E3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" t="8237" r="19097" b="-1"/>
          <a:stretch/>
        </p:blipFill>
        <p:spPr bwMode="auto">
          <a:xfrm>
            <a:off x="3522468" y="10"/>
            <a:ext cx="866953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39843A0-9BCB-4B17-AD8A-8B7754E8B2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3" y="1161288"/>
            <a:ext cx="5833763" cy="1124712"/>
          </a:xfrm>
        </p:spPr>
        <p:txBody>
          <a:bodyPr anchor="b">
            <a:normAutofit fontScale="90000"/>
          </a:bodyPr>
          <a:lstStyle/>
          <a:p>
            <a:r>
              <a:rPr lang="de-DE" sz="4800" dirty="0"/>
              <a:t>Methodik &amp; Umsetzung</a:t>
            </a:r>
            <a:br>
              <a:rPr lang="de-DE" sz="2800" dirty="0"/>
            </a:br>
            <a:r>
              <a:rPr lang="de-DE" sz="2800" dirty="0"/>
              <a:t>Die Anwendung profitiert von einem </a:t>
            </a:r>
            <a:br>
              <a:rPr lang="de-DE" sz="2800" dirty="0"/>
            </a:br>
            <a:r>
              <a:rPr lang="de-DE" sz="2800" dirty="0"/>
              <a:t>modernen Technologie-Stack.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2CA676E-81CE-4B17-91FE-F7FC9F2DC5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Masterarbeit Sebastian Kanz - April 2020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32818BE-60B3-4FC6-8352-089B02A12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7706" y="6356350"/>
            <a:ext cx="2743200" cy="365125"/>
          </a:xfrm>
        </p:spPr>
        <p:txBody>
          <a:bodyPr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DD211C7E-A55C-4B4B-A6BA-B5F245C85ED3}" type="slidenum"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F2936323-AB5D-42D4-B653-13ACB270773E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27933" y="1074914"/>
            <a:ext cx="5734378" cy="4708172"/>
          </a:xfrm>
          <a:prstGeom prst="rect">
            <a:avLst/>
          </a:prstGeom>
        </p:spPr>
      </p:pic>
      <p:sp>
        <p:nvSpPr>
          <p:cNvPr id="12" name="Rechteck 11">
            <a:extLst>
              <a:ext uri="{FF2B5EF4-FFF2-40B4-BE49-F238E27FC236}">
                <a16:creationId xmlns:a16="http://schemas.microsoft.com/office/drawing/2014/main" id="{764F534C-1576-4D6D-BF24-A1F3AD3D68BD}"/>
              </a:ext>
            </a:extLst>
          </p:cNvPr>
          <p:cNvSpPr/>
          <p:nvPr/>
        </p:nvSpPr>
        <p:spPr>
          <a:xfrm>
            <a:off x="10127694" y="2148350"/>
            <a:ext cx="1258061" cy="707923"/>
          </a:xfrm>
          <a:prstGeom prst="rect">
            <a:avLst/>
          </a:prstGeom>
          <a:noFill/>
          <a:ln w="50800">
            <a:solidFill>
              <a:srgbClr val="7FBB7F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Inhaltsplatzhalter 2">
            <a:extLst>
              <a:ext uri="{FF2B5EF4-FFF2-40B4-BE49-F238E27FC236}">
                <a16:creationId xmlns:a16="http://schemas.microsoft.com/office/drawing/2014/main" id="{567D39CF-2700-448A-8315-959B21A8D52A}"/>
              </a:ext>
            </a:extLst>
          </p:cNvPr>
          <p:cNvSpPr txBox="1">
            <a:spLocks/>
          </p:cNvSpPr>
          <p:nvPr/>
        </p:nvSpPr>
        <p:spPr>
          <a:xfrm>
            <a:off x="371094" y="2718054"/>
            <a:ext cx="3438906" cy="320725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  <a:defRPr/>
            </a:pPr>
            <a:r>
              <a:rPr lang="de-DE" sz="1800" b="1" dirty="0">
                <a:solidFill>
                  <a:prstClr val="white"/>
                </a:solidFill>
              </a:rPr>
              <a:t>Eingesetzte Technologien</a:t>
            </a:r>
          </a:p>
          <a:p>
            <a:pPr lvl="0">
              <a:defRPr/>
            </a:pPr>
            <a:endParaRPr lang="en-US" sz="1800" dirty="0">
              <a:solidFill>
                <a:prstClr val="white"/>
              </a:solidFill>
            </a:endParaRPr>
          </a:p>
          <a:p>
            <a:pPr lvl="0">
              <a:defRPr/>
            </a:pPr>
            <a:r>
              <a:rPr lang="en-US" sz="1800" dirty="0">
                <a:solidFill>
                  <a:prstClr val="white"/>
                </a:solidFill>
              </a:rPr>
              <a:t>Solidity Smart-Contracts</a:t>
            </a:r>
          </a:p>
          <a:p>
            <a:pPr lvl="0">
              <a:defRPr/>
            </a:pPr>
            <a:endParaRPr lang="en-US" sz="1800" dirty="0">
              <a:solidFill>
                <a:prstClr val="white"/>
              </a:solidFill>
            </a:endParaRPr>
          </a:p>
          <a:p>
            <a:pPr lvl="0">
              <a:defRPr/>
            </a:pPr>
            <a:r>
              <a:rPr lang="en-US" sz="1800" dirty="0">
                <a:solidFill>
                  <a:prstClr val="white"/>
                </a:solidFill>
              </a:rPr>
              <a:t>ReactJS Web-App</a:t>
            </a:r>
          </a:p>
          <a:p>
            <a:pPr lvl="0">
              <a:defRPr/>
            </a:pPr>
            <a:endParaRPr lang="en-US" sz="1800" dirty="0">
              <a:solidFill>
                <a:prstClr val="white"/>
              </a:solidFill>
            </a:endParaRPr>
          </a:p>
          <a:p>
            <a:pPr lvl="0">
              <a:defRPr/>
            </a:pPr>
            <a:r>
              <a:rPr lang="en-US" sz="1800" dirty="0">
                <a:solidFill>
                  <a:prstClr val="white"/>
                </a:solidFill>
              </a:rPr>
              <a:t>Android Wallet-App</a:t>
            </a:r>
          </a:p>
          <a:p>
            <a:pPr lvl="0">
              <a:defRPr/>
            </a:pPr>
            <a:endParaRPr lang="en-US" sz="1800" dirty="0">
              <a:solidFill>
                <a:prstClr val="white"/>
              </a:solidFill>
            </a:endParaRPr>
          </a:p>
          <a:p>
            <a:pPr lvl="0">
              <a:defRPr/>
            </a:pPr>
            <a:r>
              <a:rPr lang="en-US" sz="1800" b="1" dirty="0">
                <a:solidFill>
                  <a:srgbClr val="7FBB7F"/>
                </a:solidFill>
              </a:rPr>
              <a:t>NodeJS / C-Backend (</a:t>
            </a:r>
            <a:r>
              <a:rPr lang="en-US" sz="1800" b="1" dirty="0" err="1">
                <a:solidFill>
                  <a:srgbClr val="7FBB7F"/>
                </a:solidFill>
              </a:rPr>
              <a:t>Kaffeemaschine</a:t>
            </a:r>
            <a:r>
              <a:rPr lang="en-US" sz="1800" b="1" dirty="0">
                <a:solidFill>
                  <a:srgbClr val="7FBB7F"/>
                </a:solidFill>
              </a:rPr>
              <a:t>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950671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7C67E3F7-25ED-4AC5-9FA9-E1A1B846E3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" t="8237" r="19097" b="-1"/>
          <a:stretch/>
        </p:blipFill>
        <p:spPr bwMode="auto">
          <a:xfrm>
            <a:off x="3522468" y="10"/>
            <a:ext cx="866953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39843A0-9BCB-4B17-AD8A-8B7754E8B2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3" y="1161288"/>
            <a:ext cx="11449813" cy="1124712"/>
          </a:xfrm>
        </p:spPr>
        <p:txBody>
          <a:bodyPr anchor="b">
            <a:normAutofit fontScale="90000"/>
          </a:bodyPr>
          <a:lstStyle/>
          <a:p>
            <a:r>
              <a:rPr lang="de-DE" sz="4800" dirty="0"/>
              <a:t>Methodik &amp; Umsetzung</a:t>
            </a:r>
            <a:br>
              <a:rPr lang="de-DE" sz="2800" dirty="0"/>
            </a:br>
            <a:r>
              <a:rPr lang="de-DE" sz="2800" dirty="0"/>
              <a:t>State-Channel sind eine mögliche Antwort auf das Skalierungsproblem von Blockchains.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2CA676E-81CE-4B17-91FE-F7FC9F2DC5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Masterarbeit Sebastian Kanz - April 2020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32818BE-60B3-4FC6-8352-089B02A12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7706" y="6356350"/>
            <a:ext cx="2743200" cy="365125"/>
          </a:xfrm>
        </p:spPr>
        <p:txBody>
          <a:bodyPr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DD211C7E-A55C-4B4B-A6BA-B5F245C85ED3}" type="slidenum"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F3E3C5F8-D68A-4EE1-9FD3-F24D15DD8CC8}"/>
              </a:ext>
            </a:extLst>
          </p:cNvPr>
          <p:cNvSpPr txBox="1">
            <a:spLocks/>
          </p:cNvSpPr>
          <p:nvPr/>
        </p:nvSpPr>
        <p:spPr>
          <a:xfrm>
            <a:off x="371094" y="2718054"/>
            <a:ext cx="3438906" cy="3207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1700" b="1" i="0" u="none" strike="noStrike" kern="1200" cap="none" spc="0" normalizeH="0" baseline="0" noProof="0" dirty="0">
              <a:ln>
                <a:noFill/>
              </a:ln>
              <a:solidFill>
                <a:srgbClr val="7FBB7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Inhaltsplatzhalter 2">
            <a:extLst>
              <a:ext uri="{FF2B5EF4-FFF2-40B4-BE49-F238E27FC236}">
                <a16:creationId xmlns:a16="http://schemas.microsoft.com/office/drawing/2014/main" id="{1EF25BE3-743C-4E08-A96E-8DAD9AD6E24C}"/>
              </a:ext>
            </a:extLst>
          </p:cNvPr>
          <p:cNvSpPr txBox="1">
            <a:spLocks/>
          </p:cNvSpPr>
          <p:nvPr/>
        </p:nvSpPr>
        <p:spPr>
          <a:xfrm>
            <a:off x="371094" y="2718054"/>
            <a:ext cx="3591306" cy="320725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de-DE" sz="1800" dirty="0">
                <a:solidFill>
                  <a:prstClr val="white"/>
                </a:solidFill>
              </a:rPr>
              <a:t>2,5 * 40 * 10.000 = 1.000.000 Transaktionen pro Tag (11,6 TPS)</a:t>
            </a:r>
          </a:p>
          <a:p>
            <a:pPr lvl="0"/>
            <a:r>
              <a:rPr lang="de-DE" sz="1800" dirty="0">
                <a:solidFill>
                  <a:prstClr val="white"/>
                </a:solidFill>
              </a:rPr>
              <a:t>Asynchronität führt zu Offline-Fähigkeit</a:t>
            </a:r>
          </a:p>
          <a:p>
            <a:pPr lvl="0"/>
            <a:r>
              <a:rPr lang="de-DE" sz="1800" dirty="0">
                <a:solidFill>
                  <a:prstClr val="white"/>
                </a:solidFill>
              </a:rPr>
              <a:t>Umsetzung mittels Smart-</a:t>
            </a:r>
            <a:r>
              <a:rPr lang="de-DE" sz="1800" dirty="0" err="1">
                <a:solidFill>
                  <a:prstClr val="white"/>
                </a:solidFill>
              </a:rPr>
              <a:t>Contract</a:t>
            </a:r>
            <a:r>
              <a:rPr lang="de-DE" sz="1800" dirty="0">
                <a:solidFill>
                  <a:prstClr val="white"/>
                </a:solidFill>
              </a:rPr>
              <a:t> („</a:t>
            </a:r>
            <a:r>
              <a:rPr lang="de-DE" sz="1800" dirty="0" err="1">
                <a:solidFill>
                  <a:prstClr val="white"/>
                </a:solidFill>
              </a:rPr>
              <a:t>One-way</a:t>
            </a:r>
            <a:r>
              <a:rPr lang="de-DE" sz="1800" dirty="0">
                <a:solidFill>
                  <a:prstClr val="white"/>
                </a:solidFill>
              </a:rPr>
              <a:t> Payment-Channel“)</a:t>
            </a:r>
          </a:p>
          <a:p>
            <a:pPr lvl="0"/>
            <a:r>
              <a:rPr lang="de-DE" sz="1800" dirty="0">
                <a:solidFill>
                  <a:prstClr val="white"/>
                </a:solidFill>
              </a:rPr>
              <a:t>Ergebnis: 20.000 Transaktionen pro Woche (2858 Transaktionen pro Tag, bzw. 0,03 TPS)</a:t>
            </a:r>
          </a:p>
          <a:p>
            <a:pPr lvl="0"/>
            <a:endParaRPr lang="de-DE" sz="1800" dirty="0">
              <a:solidFill>
                <a:prstClr val="white"/>
              </a:solidFill>
            </a:endParaRPr>
          </a:p>
        </p:txBody>
      </p:sp>
      <p:grpSp>
        <p:nvGrpSpPr>
          <p:cNvPr id="50" name="Gruppieren 49">
            <a:extLst>
              <a:ext uri="{FF2B5EF4-FFF2-40B4-BE49-F238E27FC236}">
                <a16:creationId xmlns:a16="http://schemas.microsoft.com/office/drawing/2014/main" id="{0F1732D2-C444-40DE-84A5-DE041B4C60DB}"/>
              </a:ext>
            </a:extLst>
          </p:cNvPr>
          <p:cNvGrpSpPr/>
          <p:nvPr/>
        </p:nvGrpSpPr>
        <p:grpSpPr>
          <a:xfrm>
            <a:off x="4432520" y="2718054"/>
            <a:ext cx="3424714" cy="3198152"/>
            <a:chOff x="4062984" y="3055560"/>
            <a:chExt cx="3424714" cy="3198152"/>
          </a:xfrm>
        </p:grpSpPr>
        <p:pic>
          <p:nvPicPr>
            <p:cNvPr id="10" name="Grafik 9" descr="Benutzer">
              <a:extLst>
                <a:ext uri="{FF2B5EF4-FFF2-40B4-BE49-F238E27FC236}">
                  <a16:creationId xmlns:a16="http://schemas.microsoft.com/office/drawing/2014/main" id="{06C556DD-6448-4E9A-9F83-4AB305BE128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062984" y="3595560"/>
              <a:ext cx="720000" cy="720000"/>
            </a:xfrm>
            <a:prstGeom prst="rect">
              <a:avLst/>
            </a:prstGeom>
          </p:spPr>
        </p:pic>
        <p:pic>
          <p:nvPicPr>
            <p:cNvPr id="12" name="Grafik 11" descr="Kaffee">
              <a:extLst>
                <a:ext uri="{FF2B5EF4-FFF2-40B4-BE49-F238E27FC236}">
                  <a16:creationId xmlns:a16="http://schemas.microsoft.com/office/drawing/2014/main" id="{13BB8C57-2C24-4DEB-8496-DF8F3E1DE1A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767698" y="3587149"/>
              <a:ext cx="720000" cy="720000"/>
            </a:xfrm>
            <a:prstGeom prst="rect">
              <a:avLst/>
            </a:prstGeom>
          </p:spPr>
        </p:pic>
        <p:grpSp>
          <p:nvGrpSpPr>
            <p:cNvPr id="29" name="Gruppieren 28">
              <a:extLst>
                <a:ext uri="{FF2B5EF4-FFF2-40B4-BE49-F238E27FC236}">
                  <a16:creationId xmlns:a16="http://schemas.microsoft.com/office/drawing/2014/main" id="{93732CFF-EA42-4EA7-A352-6D0A3A614AEA}"/>
                </a:ext>
              </a:extLst>
            </p:cNvPr>
            <p:cNvGrpSpPr/>
            <p:nvPr/>
          </p:nvGrpSpPr>
          <p:grpSpPr>
            <a:xfrm>
              <a:off x="4862811" y="3055560"/>
              <a:ext cx="1800000" cy="1800000"/>
              <a:chOff x="5788329" y="2810078"/>
              <a:chExt cx="1800000" cy="1800000"/>
            </a:xfrm>
          </p:grpSpPr>
          <p:sp>
            <p:nvSpPr>
              <p:cNvPr id="14" name="Ellipse 13">
                <a:extLst>
                  <a:ext uri="{FF2B5EF4-FFF2-40B4-BE49-F238E27FC236}">
                    <a16:creationId xmlns:a16="http://schemas.microsoft.com/office/drawing/2014/main" id="{1AAA983A-F6CC-44C7-893F-6B02439ECDF0}"/>
                  </a:ext>
                </a:extLst>
              </p:cNvPr>
              <p:cNvSpPr/>
              <p:nvPr/>
            </p:nvSpPr>
            <p:spPr>
              <a:xfrm>
                <a:off x="5788329" y="2810078"/>
                <a:ext cx="1800000" cy="1800000"/>
              </a:xfrm>
              <a:prstGeom prst="ellipse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cxnSp>
            <p:nvCxnSpPr>
              <p:cNvPr id="21" name="Gerade Verbindung mit Pfeil 20">
                <a:extLst>
                  <a:ext uri="{FF2B5EF4-FFF2-40B4-BE49-F238E27FC236}">
                    <a16:creationId xmlns:a16="http://schemas.microsoft.com/office/drawing/2014/main" id="{1DFDA81A-E111-4CCE-BCAA-AFE48A61510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71157" y="3307406"/>
                <a:ext cx="1397831" cy="0"/>
              </a:xfrm>
              <a:prstGeom prst="straightConnector1">
                <a:avLst/>
              </a:prstGeom>
              <a:ln>
                <a:solidFill>
                  <a:srgbClr val="404040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" name="Gerade Verbindung mit Pfeil 29">
                <a:extLst>
                  <a:ext uri="{FF2B5EF4-FFF2-40B4-BE49-F238E27FC236}">
                    <a16:creationId xmlns:a16="http://schemas.microsoft.com/office/drawing/2014/main" id="{C62D067E-0C76-4EF5-BA19-9E8246D0F68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01876" y="3837664"/>
                <a:ext cx="1397831" cy="0"/>
              </a:xfrm>
              <a:prstGeom prst="straightConnector1">
                <a:avLst/>
              </a:prstGeom>
              <a:ln>
                <a:solidFill>
                  <a:srgbClr val="404040"/>
                </a:solidFill>
                <a:headEnd type="non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" name="Gerade Verbindung mit Pfeil 30">
                <a:extLst>
                  <a:ext uri="{FF2B5EF4-FFF2-40B4-BE49-F238E27FC236}">
                    <a16:creationId xmlns:a16="http://schemas.microsoft.com/office/drawing/2014/main" id="{319737FB-2AD3-4AB4-806C-E391744003A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983971" y="3577158"/>
                <a:ext cx="1386946" cy="1"/>
              </a:xfrm>
              <a:prstGeom prst="straightConnector1">
                <a:avLst/>
              </a:prstGeom>
              <a:ln>
                <a:solidFill>
                  <a:srgbClr val="404040"/>
                </a:solidFill>
                <a:headEnd type="triangle"/>
                <a:tailEnd type="non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" name="Gerade Verbindung mit Pfeil 34">
                <a:extLst>
                  <a:ext uri="{FF2B5EF4-FFF2-40B4-BE49-F238E27FC236}">
                    <a16:creationId xmlns:a16="http://schemas.microsoft.com/office/drawing/2014/main" id="{FDBD786B-D9B9-416C-B741-41F131FBC75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12761" y="4107416"/>
                <a:ext cx="1386946" cy="1"/>
              </a:xfrm>
              <a:prstGeom prst="straightConnector1">
                <a:avLst/>
              </a:prstGeom>
              <a:ln>
                <a:solidFill>
                  <a:srgbClr val="404040"/>
                </a:solidFill>
                <a:headEnd type="triangle"/>
                <a:tailEnd type="non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8" name="Textfeld 27">
                <a:extLst>
                  <a:ext uri="{FF2B5EF4-FFF2-40B4-BE49-F238E27FC236}">
                    <a16:creationId xmlns:a16="http://schemas.microsoft.com/office/drawing/2014/main" id="{D59A1DDB-0975-4F0D-98F6-ED7E13E2192A}"/>
                  </a:ext>
                </a:extLst>
              </p:cNvPr>
              <p:cNvSpPr txBox="1"/>
              <p:nvPr/>
            </p:nvSpPr>
            <p:spPr>
              <a:xfrm>
                <a:off x="6392452" y="3064668"/>
                <a:ext cx="55523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200" dirty="0">
                    <a:solidFill>
                      <a:srgbClr val="404040"/>
                    </a:solidFill>
                  </a:rPr>
                  <a:t>0,002</a:t>
                </a:r>
              </a:p>
            </p:txBody>
          </p:sp>
          <p:sp>
            <p:nvSpPr>
              <p:cNvPr id="39" name="Textfeld 38">
                <a:extLst>
                  <a:ext uri="{FF2B5EF4-FFF2-40B4-BE49-F238E27FC236}">
                    <a16:creationId xmlns:a16="http://schemas.microsoft.com/office/drawing/2014/main" id="{9A7BAB47-3A89-4E28-B249-0095347AD255}"/>
                  </a:ext>
                </a:extLst>
              </p:cNvPr>
              <p:cNvSpPr txBox="1"/>
              <p:nvPr/>
            </p:nvSpPr>
            <p:spPr>
              <a:xfrm>
                <a:off x="6399824" y="3322847"/>
                <a:ext cx="55523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200" dirty="0">
                    <a:solidFill>
                      <a:srgbClr val="404040"/>
                    </a:solidFill>
                  </a:rPr>
                  <a:t>0,014</a:t>
                </a:r>
              </a:p>
            </p:txBody>
          </p:sp>
          <p:sp>
            <p:nvSpPr>
              <p:cNvPr id="40" name="Textfeld 39">
                <a:extLst>
                  <a:ext uri="{FF2B5EF4-FFF2-40B4-BE49-F238E27FC236}">
                    <a16:creationId xmlns:a16="http://schemas.microsoft.com/office/drawing/2014/main" id="{7D9CAC48-65CF-4F23-A8B9-A2E790AEF78E}"/>
                  </a:ext>
                </a:extLst>
              </p:cNvPr>
              <p:cNvSpPr txBox="1"/>
              <p:nvPr/>
            </p:nvSpPr>
            <p:spPr>
              <a:xfrm>
                <a:off x="6392453" y="3598305"/>
                <a:ext cx="55523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200" dirty="0">
                    <a:solidFill>
                      <a:srgbClr val="404040"/>
                    </a:solidFill>
                  </a:rPr>
                  <a:t>0,109</a:t>
                </a:r>
              </a:p>
            </p:txBody>
          </p:sp>
          <p:sp>
            <p:nvSpPr>
              <p:cNvPr id="41" name="Textfeld 40">
                <a:extLst>
                  <a:ext uri="{FF2B5EF4-FFF2-40B4-BE49-F238E27FC236}">
                    <a16:creationId xmlns:a16="http://schemas.microsoft.com/office/drawing/2014/main" id="{CD38EC1D-EF3E-4E99-9896-214F97F494D1}"/>
                  </a:ext>
                </a:extLst>
              </p:cNvPr>
              <p:cNvSpPr txBox="1"/>
              <p:nvPr/>
            </p:nvSpPr>
            <p:spPr>
              <a:xfrm>
                <a:off x="6399825" y="3839322"/>
                <a:ext cx="55523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200" dirty="0">
                    <a:solidFill>
                      <a:srgbClr val="404040"/>
                    </a:solidFill>
                  </a:rPr>
                  <a:t>0,026</a:t>
                </a:r>
              </a:p>
            </p:txBody>
          </p:sp>
          <p:sp>
            <p:nvSpPr>
              <p:cNvPr id="42" name="Textfeld 41">
                <a:extLst>
                  <a:ext uri="{FF2B5EF4-FFF2-40B4-BE49-F238E27FC236}">
                    <a16:creationId xmlns:a16="http://schemas.microsoft.com/office/drawing/2014/main" id="{5EBA81CA-AD49-47D2-BD5B-9AFABD643E43}"/>
                  </a:ext>
                </a:extLst>
              </p:cNvPr>
              <p:cNvSpPr txBox="1"/>
              <p:nvPr/>
            </p:nvSpPr>
            <p:spPr>
              <a:xfrm>
                <a:off x="6561025" y="4245915"/>
                <a:ext cx="2795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200" dirty="0">
                    <a:solidFill>
                      <a:srgbClr val="404040"/>
                    </a:solidFill>
                  </a:rPr>
                  <a:t>…</a:t>
                </a:r>
              </a:p>
            </p:txBody>
          </p:sp>
        </p:grpSp>
        <p:pic>
          <p:nvPicPr>
            <p:cNvPr id="37" name="Grafik 36" descr="Ein Bild, das Tisch enthält.&#10;&#10;Automatisch generierte Beschreibung">
              <a:extLst>
                <a:ext uri="{FF2B5EF4-FFF2-40B4-BE49-F238E27FC236}">
                  <a16:creationId xmlns:a16="http://schemas.microsoft.com/office/drawing/2014/main" id="{D17ED955-92C5-49B3-A82D-1E612CB686C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69038" y="5453666"/>
              <a:ext cx="787545" cy="800046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feld 42">
                  <a:extLst>
                    <a:ext uri="{FF2B5EF4-FFF2-40B4-BE49-F238E27FC236}">
                      <a16:creationId xmlns:a16="http://schemas.microsoft.com/office/drawing/2014/main" id="{1D58E89F-D2E4-4DFE-9CE9-7EB056045850}"/>
                    </a:ext>
                  </a:extLst>
                </p:cNvPr>
                <p:cNvSpPr txBox="1"/>
                <p:nvPr/>
              </p:nvSpPr>
              <p:spPr>
                <a:xfrm>
                  <a:off x="5814824" y="4971371"/>
                  <a:ext cx="19935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i="1" smtClean="0">
                            <a:latin typeface="Cambria Math" panose="02040503050406030204" pitchFamily="18" charset="0"/>
                          </a:rPr>
                          <m:t>𝛴</m:t>
                        </m:r>
                      </m:oMath>
                    </m:oMathPara>
                  </a14:m>
                  <a:endParaRPr lang="de-DE" dirty="0"/>
                </a:p>
              </p:txBody>
            </p:sp>
          </mc:Choice>
          <mc:Fallback xmlns="">
            <p:sp>
              <p:nvSpPr>
                <p:cNvPr id="43" name="Textfeld 42">
                  <a:extLst>
                    <a:ext uri="{FF2B5EF4-FFF2-40B4-BE49-F238E27FC236}">
                      <a16:creationId xmlns:a16="http://schemas.microsoft.com/office/drawing/2014/main" id="{1D58E89F-D2E4-4DFE-9CE9-7EB05604585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14824" y="4971371"/>
                  <a:ext cx="199350" cy="276999"/>
                </a:xfrm>
                <a:prstGeom prst="rect">
                  <a:avLst/>
                </a:prstGeom>
                <a:blipFill>
                  <a:blip r:embed="rId10"/>
                  <a:stretch>
                    <a:fillRect l="-27273" r="-24242" b="-6522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5" name="Gerade Verbindung mit Pfeil 44">
              <a:extLst>
                <a:ext uri="{FF2B5EF4-FFF2-40B4-BE49-F238E27FC236}">
                  <a16:creationId xmlns:a16="http://schemas.microsoft.com/office/drawing/2014/main" id="{1FF74FD6-6734-4B7A-886C-CD64B765DB86}"/>
                </a:ext>
              </a:extLst>
            </p:cNvPr>
            <p:cNvCxnSpPr>
              <a:cxnSpLocks/>
              <a:stCxn id="14" idx="4"/>
              <a:endCxn id="37" idx="0"/>
            </p:cNvCxnSpPr>
            <p:nvPr/>
          </p:nvCxnSpPr>
          <p:spPr>
            <a:xfrm>
              <a:off x="5762811" y="4855560"/>
              <a:ext cx="0" cy="598106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CEA1A014-CDE9-4365-AA98-454EA8C7BAE8}"/>
              </a:ext>
            </a:extLst>
          </p:cNvPr>
          <p:cNvGrpSpPr/>
          <p:nvPr/>
        </p:nvGrpSpPr>
        <p:grpSpPr>
          <a:xfrm>
            <a:off x="7395855" y="2372781"/>
            <a:ext cx="4281567" cy="3978041"/>
            <a:chOff x="7395855" y="2372781"/>
            <a:chExt cx="4281567" cy="3978041"/>
          </a:xfrm>
        </p:grpSpPr>
        <p:sp>
          <p:nvSpPr>
            <p:cNvPr id="62" name="Ellipse 61">
              <a:extLst>
                <a:ext uri="{FF2B5EF4-FFF2-40B4-BE49-F238E27FC236}">
                  <a16:creationId xmlns:a16="http://schemas.microsoft.com/office/drawing/2014/main" id="{6C76AE1C-3F95-4E2E-A6FC-EEDDB83AFE2F}"/>
                </a:ext>
              </a:extLst>
            </p:cNvPr>
            <p:cNvSpPr/>
            <p:nvPr/>
          </p:nvSpPr>
          <p:spPr>
            <a:xfrm>
              <a:off x="10099301" y="2447084"/>
              <a:ext cx="65803" cy="65803"/>
            </a:xfrm>
            <a:prstGeom prst="ellipse">
              <a:avLst/>
            </a:prstGeom>
            <a:solidFill>
              <a:srgbClr val="E1EDFD"/>
            </a:solidFill>
          </p:spPr>
          <p:style>
            <a:lnRef idx="2">
              <a:schemeClr val="dk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3" name="Ellipse 62">
              <a:extLst>
                <a:ext uri="{FF2B5EF4-FFF2-40B4-BE49-F238E27FC236}">
                  <a16:creationId xmlns:a16="http://schemas.microsoft.com/office/drawing/2014/main" id="{9CB49DA5-FAC2-49E8-BD59-CC0F3D2D0044}"/>
                </a:ext>
              </a:extLst>
            </p:cNvPr>
            <p:cNvSpPr/>
            <p:nvPr/>
          </p:nvSpPr>
          <p:spPr>
            <a:xfrm>
              <a:off x="10195014" y="2372781"/>
              <a:ext cx="65803" cy="65803"/>
            </a:xfrm>
            <a:prstGeom prst="ellipse">
              <a:avLst/>
            </a:prstGeom>
            <a:solidFill>
              <a:srgbClr val="E1EDFD"/>
            </a:solidFill>
          </p:spPr>
          <p:style>
            <a:lnRef idx="2">
              <a:schemeClr val="dk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4" name="Ellipse 63">
              <a:extLst>
                <a:ext uri="{FF2B5EF4-FFF2-40B4-BE49-F238E27FC236}">
                  <a16:creationId xmlns:a16="http://schemas.microsoft.com/office/drawing/2014/main" id="{21678F65-C2C7-4A9B-A9EA-8C21669F6351}"/>
                </a:ext>
              </a:extLst>
            </p:cNvPr>
            <p:cNvSpPr/>
            <p:nvPr/>
          </p:nvSpPr>
          <p:spPr>
            <a:xfrm>
              <a:off x="10291188" y="2447084"/>
              <a:ext cx="65803" cy="65803"/>
            </a:xfrm>
            <a:prstGeom prst="ellipse">
              <a:avLst/>
            </a:prstGeom>
            <a:solidFill>
              <a:srgbClr val="E1EDFD"/>
            </a:solidFill>
          </p:spPr>
          <p:style>
            <a:lnRef idx="2">
              <a:schemeClr val="dk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2" name="Ellipse 51">
              <a:extLst>
                <a:ext uri="{FF2B5EF4-FFF2-40B4-BE49-F238E27FC236}">
                  <a16:creationId xmlns:a16="http://schemas.microsoft.com/office/drawing/2014/main" id="{83D02AA2-1E11-4EC8-A13D-464C48FBC0B9}"/>
                </a:ext>
              </a:extLst>
            </p:cNvPr>
            <p:cNvSpPr/>
            <p:nvPr/>
          </p:nvSpPr>
          <p:spPr>
            <a:xfrm>
              <a:off x="8601017" y="5698208"/>
              <a:ext cx="65803" cy="65803"/>
            </a:xfrm>
            <a:prstGeom prst="ellipse">
              <a:avLst/>
            </a:prstGeom>
            <a:solidFill>
              <a:srgbClr val="E1EDFD"/>
            </a:solidFill>
          </p:spPr>
          <p:style>
            <a:lnRef idx="2">
              <a:schemeClr val="dk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3" name="Ellipse 52">
              <a:extLst>
                <a:ext uri="{FF2B5EF4-FFF2-40B4-BE49-F238E27FC236}">
                  <a16:creationId xmlns:a16="http://schemas.microsoft.com/office/drawing/2014/main" id="{12BECACC-D26E-450C-8149-B9C4494CE40C}"/>
                </a:ext>
              </a:extLst>
            </p:cNvPr>
            <p:cNvSpPr/>
            <p:nvPr/>
          </p:nvSpPr>
          <p:spPr>
            <a:xfrm>
              <a:off x="8455146" y="5757492"/>
              <a:ext cx="65803" cy="65803"/>
            </a:xfrm>
            <a:prstGeom prst="ellipse">
              <a:avLst/>
            </a:prstGeom>
            <a:solidFill>
              <a:srgbClr val="E1EDFD"/>
            </a:solidFill>
          </p:spPr>
          <p:style>
            <a:lnRef idx="2">
              <a:schemeClr val="dk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5" name="Ellipse 54">
              <a:extLst>
                <a:ext uri="{FF2B5EF4-FFF2-40B4-BE49-F238E27FC236}">
                  <a16:creationId xmlns:a16="http://schemas.microsoft.com/office/drawing/2014/main" id="{5B65AE7B-178C-4390-9C9D-45423439611F}"/>
                </a:ext>
              </a:extLst>
            </p:cNvPr>
            <p:cNvSpPr/>
            <p:nvPr/>
          </p:nvSpPr>
          <p:spPr>
            <a:xfrm>
              <a:off x="8306054" y="5806499"/>
              <a:ext cx="65803" cy="65803"/>
            </a:xfrm>
            <a:prstGeom prst="ellipse">
              <a:avLst/>
            </a:prstGeom>
            <a:solidFill>
              <a:srgbClr val="E1EDFD"/>
            </a:solidFill>
          </p:spPr>
          <p:style>
            <a:lnRef idx="2">
              <a:schemeClr val="dk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6" name="Ellipse 55">
              <a:extLst>
                <a:ext uri="{FF2B5EF4-FFF2-40B4-BE49-F238E27FC236}">
                  <a16:creationId xmlns:a16="http://schemas.microsoft.com/office/drawing/2014/main" id="{0086B180-AC78-4A4A-8AF6-78E18DBF86D2}"/>
                </a:ext>
              </a:extLst>
            </p:cNvPr>
            <p:cNvSpPr/>
            <p:nvPr/>
          </p:nvSpPr>
          <p:spPr>
            <a:xfrm>
              <a:off x="8154661" y="5844441"/>
              <a:ext cx="65803" cy="65803"/>
            </a:xfrm>
            <a:prstGeom prst="ellipse">
              <a:avLst/>
            </a:prstGeom>
            <a:solidFill>
              <a:srgbClr val="E1EDFD"/>
            </a:solidFill>
          </p:spPr>
          <p:style>
            <a:lnRef idx="2">
              <a:schemeClr val="dk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7" name="Ellipse 56">
              <a:extLst>
                <a:ext uri="{FF2B5EF4-FFF2-40B4-BE49-F238E27FC236}">
                  <a16:creationId xmlns:a16="http://schemas.microsoft.com/office/drawing/2014/main" id="{2D070A18-BF67-4C68-ABBC-B9FABE8585D7}"/>
                </a:ext>
              </a:extLst>
            </p:cNvPr>
            <p:cNvSpPr/>
            <p:nvPr/>
          </p:nvSpPr>
          <p:spPr>
            <a:xfrm>
              <a:off x="9397095" y="5124340"/>
              <a:ext cx="65803" cy="65803"/>
            </a:xfrm>
            <a:prstGeom prst="ellipse">
              <a:avLst/>
            </a:prstGeom>
            <a:solidFill>
              <a:srgbClr val="E1EDFD"/>
            </a:solidFill>
          </p:spPr>
          <p:style>
            <a:lnRef idx="2">
              <a:schemeClr val="dk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8" name="Ellipse 57">
              <a:extLst>
                <a:ext uri="{FF2B5EF4-FFF2-40B4-BE49-F238E27FC236}">
                  <a16:creationId xmlns:a16="http://schemas.microsoft.com/office/drawing/2014/main" id="{6E7CAA01-7027-470D-BBA8-25B35A934596}"/>
                </a:ext>
              </a:extLst>
            </p:cNvPr>
            <p:cNvSpPr/>
            <p:nvPr/>
          </p:nvSpPr>
          <p:spPr>
            <a:xfrm>
              <a:off x="9281595" y="5241327"/>
              <a:ext cx="65803" cy="65803"/>
            </a:xfrm>
            <a:prstGeom prst="ellipse">
              <a:avLst/>
            </a:prstGeom>
            <a:solidFill>
              <a:srgbClr val="E1EDFD"/>
            </a:solidFill>
          </p:spPr>
          <p:style>
            <a:lnRef idx="2">
              <a:schemeClr val="dk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9" name="Ellipse 58">
              <a:extLst>
                <a:ext uri="{FF2B5EF4-FFF2-40B4-BE49-F238E27FC236}">
                  <a16:creationId xmlns:a16="http://schemas.microsoft.com/office/drawing/2014/main" id="{DA76FF43-32BF-46E0-907F-3ABF7E4BCE57}"/>
                </a:ext>
              </a:extLst>
            </p:cNvPr>
            <p:cNvSpPr/>
            <p:nvPr/>
          </p:nvSpPr>
          <p:spPr>
            <a:xfrm>
              <a:off x="9875202" y="4412935"/>
              <a:ext cx="65803" cy="65803"/>
            </a:xfrm>
            <a:prstGeom prst="ellipse">
              <a:avLst/>
            </a:prstGeom>
            <a:solidFill>
              <a:srgbClr val="E1EDFD"/>
            </a:solidFill>
          </p:spPr>
          <p:style>
            <a:lnRef idx="2">
              <a:schemeClr val="dk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0" name="Ellipse 59">
              <a:extLst>
                <a:ext uri="{FF2B5EF4-FFF2-40B4-BE49-F238E27FC236}">
                  <a16:creationId xmlns:a16="http://schemas.microsoft.com/office/drawing/2014/main" id="{ACCE9322-3A20-4329-A800-93717AC0C7BD}"/>
                </a:ext>
              </a:extLst>
            </p:cNvPr>
            <p:cNvSpPr/>
            <p:nvPr/>
          </p:nvSpPr>
          <p:spPr>
            <a:xfrm>
              <a:off x="10131972" y="3546206"/>
              <a:ext cx="65803" cy="65803"/>
            </a:xfrm>
            <a:prstGeom prst="ellipse">
              <a:avLst/>
            </a:prstGeom>
            <a:solidFill>
              <a:srgbClr val="E1EDFD"/>
            </a:solidFill>
          </p:spPr>
          <p:style>
            <a:lnRef idx="2">
              <a:schemeClr val="dk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1" name="Ellipse 60">
              <a:extLst>
                <a:ext uri="{FF2B5EF4-FFF2-40B4-BE49-F238E27FC236}">
                  <a16:creationId xmlns:a16="http://schemas.microsoft.com/office/drawing/2014/main" id="{C9B6BDC6-1500-44A4-98EB-0ED7BAF96A3C}"/>
                </a:ext>
              </a:extLst>
            </p:cNvPr>
            <p:cNvSpPr/>
            <p:nvPr/>
          </p:nvSpPr>
          <p:spPr>
            <a:xfrm>
              <a:off x="10003587" y="2520991"/>
              <a:ext cx="65803" cy="65803"/>
            </a:xfrm>
            <a:prstGeom prst="ellipse">
              <a:avLst/>
            </a:prstGeom>
            <a:solidFill>
              <a:srgbClr val="E1EDFD"/>
            </a:solidFill>
          </p:spPr>
          <p:style>
            <a:lnRef idx="2">
              <a:schemeClr val="dk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5" name="Ellipse 64">
              <a:extLst>
                <a:ext uri="{FF2B5EF4-FFF2-40B4-BE49-F238E27FC236}">
                  <a16:creationId xmlns:a16="http://schemas.microsoft.com/office/drawing/2014/main" id="{76C7A0A8-D095-496A-93AB-39CD6EC2E275}"/>
                </a:ext>
              </a:extLst>
            </p:cNvPr>
            <p:cNvSpPr/>
            <p:nvPr/>
          </p:nvSpPr>
          <p:spPr>
            <a:xfrm>
              <a:off x="10386901" y="2520991"/>
              <a:ext cx="65803" cy="65803"/>
            </a:xfrm>
            <a:prstGeom prst="ellipse">
              <a:avLst/>
            </a:prstGeom>
            <a:solidFill>
              <a:srgbClr val="E1EDFD"/>
            </a:solidFill>
          </p:spPr>
          <p:style>
            <a:lnRef idx="2">
              <a:schemeClr val="dk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6" name="Ellipse 65">
              <a:extLst>
                <a:ext uri="{FF2B5EF4-FFF2-40B4-BE49-F238E27FC236}">
                  <a16:creationId xmlns:a16="http://schemas.microsoft.com/office/drawing/2014/main" id="{7E91D4B3-F03F-496A-AFB5-F55176C35950}"/>
                </a:ext>
              </a:extLst>
            </p:cNvPr>
            <p:cNvSpPr/>
            <p:nvPr/>
          </p:nvSpPr>
          <p:spPr>
            <a:xfrm>
              <a:off x="10195014" y="2529291"/>
              <a:ext cx="65803" cy="65803"/>
            </a:xfrm>
            <a:prstGeom prst="ellipse">
              <a:avLst/>
            </a:prstGeom>
            <a:solidFill>
              <a:srgbClr val="E1EDFD"/>
            </a:solidFill>
          </p:spPr>
          <p:style>
            <a:lnRef idx="2">
              <a:schemeClr val="dk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7" name="Ellipse 66">
              <a:extLst>
                <a:ext uri="{FF2B5EF4-FFF2-40B4-BE49-F238E27FC236}">
                  <a16:creationId xmlns:a16="http://schemas.microsoft.com/office/drawing/2014/main" id="{53C8E10C-8F5D-46A2-840F-A82943E8E09C}"/>
                </a:ext>
              </a:extLst>
            </p:cNvPr>
            <p:cNvSpPr/>
            <p:nvPr/>
          </p:nvSpPr>
          <p:spPr>
            <a:xfrm>
              <a:off x="10195014" y="2685800"/>
              <a:ext cx="65803" cy="65803"/>
            </a:xfrm>
            <a:prstGeom prst="ellipse">
              <a:avLst/>
            </a:prstGeom>
            <a:solidFill>
              <a:srgbClr val="E1EDFD"/>
            </a:solidFill>
          </p:spPr>
          <p:style>
            <a:lnRef idx="2">
              <a:schemeClr val="dk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8" name="Freihandform: Form 67">
              <a:extLst>
                <a:ext uri="{FF2B5EF4-FFF2-40B4-BE49-F238E27FC236}">
                  <a16:creationId xmlns:a16="http://schemas.microsoft.com/office/drawing/2014/main" id="{E7AEF356-5327-4CC4-BDC6-E57BD395D4B6}"/>
                </a:ext>
              </a:extLst>
            </p:cNvPr>
            <p:cNvSpPr/>
            <p:nvPr/>
          </p:nvSpPr>
          <p:spPr>
            <a:xfrm>
              <a:off x="7789063" y="5970616"/>
              <a:ext cx="1417755" cy="380206"/>
            </a:xfrm>
            <a:custGeom>
              <a:avLst/>
              <a:gdLst>
                <a:gd name="connsiteX0" fmla="*/ 0 w 1417755"/>
                <a:gd name="connsiteY0" fmla="*/ 63369 h 380206"/>
                <a:gd name="connsiteX1" fmla="*/ 63369 w 1417755"/>
                <a:gd name="connsiteY1" fmla="*/ 0 h 380206"/>
                <a:gd name="connsiteX2" fmla="*/ 1354386 w 1417755"/>
                <a:gd name="connsiteY2" fmla="*/ 0 h 380206"/>
                <a:gd name="connsiteX3" fmla="*/ 1417755 w 1417755"/>
                <a:gd name="connsiteY3" fmla="*/ 63369 h 380206"/>
                <a:gd name="connsiteX4" fmla="*/ 1417755 w 1417755"/>
                <a:gd name="connsiteY4" fmla="*/ 316837 h 380206"/>
                <a:gd name="connsiteX5" fmla="*/ 1354386 w 1417755"/>
                <a:gd name="connsiteY5" fmla="*/ 380206 h 380206"/>
                <a:gd name="connsiteX6" fmla="*/ 63369 w 1417755"/>
                <a:gd name="connsiteY6" fmla="*/ 380206 h 380206"/>
                <a:gd name="connsiteX7" fmla="*/ 0 w 1417755"/>
                <a:gd name="connsiteY7" fmla="*/ 316837 h 380206"/>
                <a:gd name="connsiteX8" fmla="*/ 0 w 1417755"/>
                <a:gd name="connsiteY8" fmla="*/ 63369 h 380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7755" h="380206">
                  <a:moveTo>
                    <a:pt x="0" y="63369"/>
                  </a:moveTo>
                  <a:cubicBezTo>
                    <a:pt x="0" y="28371"/>
                    <a:pt x="28371" y="0"/>
                    <a:pt x="63369" y="0"/>
                  </a:cubicBezTo>
                  <a:lnTo>
                    <a:pt x="1354386" y="0"/>
                  </a:lnTo>
                  <a:cubicBezTo>
                    <a:pt x="1389384" y="0"/>
                    <a:pt x="1417755" y="28371"/>
                    <a:pt x="1417755" y="63369"/>
                  </a:cubicBezTo>
                  <a:lnTo>
                    <a:pt x="1417755" y="316837"/>
                  </a:lnTo>
                  <a:cubicBezTo>
                    <a:pt x="1417755" y="351835"/>
                    <a:pt x="1389384" y="380206"/>
                    <a:pt x="1354386" y="380206"/>
                  </a:cubicBezTo>
                  <a:lnTo>
                    <a:pt x="63369" y="380206"/>
                  </a:lnTo>
                  <a:cubicBezTo>
                    <a:pt x="28371" y="380206"/>
                    <a:pt x="0" y="351835"/>
                    <a:pt x="0" y="316837"/>
                  </a:cubicBezTo>
                  <a:lnTo>
                    <a:pt x="0" y="63369"/>
                  </a:lnTo>
                  <a:close/>
                </a:path>
              </a:pathLst>
            </a:custGeom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18652" tIns="52850" rIns="52850" bIns="52850" numCol="1" spcCol="1270" anchor="ctr" anchorCtr="0">
              <a:noAutofit/>
            </a:bodyPr>
            <a:lstStyle/>
            <a:p>
              <a:pPr marL="0" lvl="0" indent="0" algn="l" defTabSz="400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sz="1400" b="1" kern="1200" dirty="0"/>
                <a:t>Asynchronität</a:t>
              </a:r>
            </a:p>
          </p:txBody>
        </p:sp>
        <p:sp>
          <p:nvSpPr>
            <p:cNvPr id="69" name="Ellipse 68" descr="Shuffle">
              <a:extLst>
                <a:ext uri="{FF2B5EF4-FFF2-40B4-BE49-F238E27FC236}">
                  <a16:creationId xmlns:a16="http://schemas.microsoft.com/office/drawing/2014/main" id="{C5C33F70-302C-4B0C-B775-0C8FE9AE99FD}"/>
                </a:ext>
              </a:extLst>
            </p:cNvPr>
            <p:cNvSpPr/>
            <p:nvPr/>
          </p:nvSpPr>
          <p:spPr>
            <a:xfrm>
              <a:off x="7395855" y="5598116"/>
              <a:ext cx="657569" cy="657259"/>
            </a:xfrm>
            <a:prstGeom prst="ellipse">
              <a:avLst/>
            </a:prstGeom>
            <a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dk2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70" name="Freihandform: Form 69">
              <a:extLst>
                <a:ext uri="{FF2B5EF4-FFF2-40B4-BE49-F238E27FC236}">
                  <a16:creationId xmlns:a16="http://schemas.microsoft.com/office/drawing/2014/main" id="{055C47D3-FBF5-4618-B51C-793628A21100}"/>
                </a:ext>
              </a:extLst>
            </p:cNvPr>
            <p:cNvSpPr/>
            <p:nvPr/>
          </p:nvSpPr>
          <p:spPr>
            <a:xfrm>
              <a:off x="9034718" y="5521245"/>
              <a:ext cx="1417755" cy="380206"/>
            </a:xfrm>
            <a:custGeom>
              <a:avLst/>
              <a:gdLst>
                <a:gd name="connsiteX0" fmla="*/ 0 w 1417755"/>
                <a:gd name="connsiteY0" fmla="*/ 63369 h 380206"/>
                <a:gd name="connsiteX1" fmla="*/ 63369 w 1417755"/>
                <a:gd name="connsiteY1" fmla="*/ 0 h 380206"/>
                <a:gd name="connsiteX2" fmla="*/ 1354386 w 1417755"/>
                <a:gd name="connsiteY2" fmla="*/ 0 h 380206"/>
                <a:gd name="connsiteX3" fmla="*/ 1417755 w 1417755"/>
                <a:gd name="connsiteY3" fmla="*/ 63369 h 380206"/>
                <a:gd name="connsiteX4" fmla="*/ 1417755 w 1417755"/>
                <a:gd name="connsiteY4" fmla="*/ 316837 h 380206"/>
                <a:gd name="connsiteX5" fmla="*/ 1354386 w 1417755"/>
                <a:gd name="connsiteY5" fmla="*/ 380206 h 380206"/>
                <a:gd name="connsiteX6" fmla="*/ 63369 w 1417755"/>
                <a:gd name="connsiteY6" fmla="*/ 380206 h 380206"/>
                <a:gd name="connsiteX7" fmla="*/ 0 w 1417755"/>
                <a:gd name="connsiteY7" fmla="*/ 316837 h 380206"/>
                <a:gd name="connsiteX8" fmla="*/ 0 w 1417755"/>
                <a:gd name="connsiteY8" fmla="*/ 63369 h 380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7755" h="380206">
                  <a:moveTo>
                    <a:pt x="0" y="63369"/>
                  </a:moveTo>
                  <a:cubicBezTo>
                    <a:pt x="0" y="28371"/>
                    <a:pt x="28371" y="0"/>
                    <a:pt x="63369" y="0"/>
                  </a:cubicBezTo>
                  <a:lnTo>
                    <a:pt x="1354386" y="0"/>
                  </a:lnTo>
                  <a:cubicBezTo>
                    <a:pt x="1389384" y="0"/>
                    <a:pt x="1417755" y="28371"/>
                    <a:pt x="1417755" y="63369"/>
                  </a:cubicBezTo>
                  <a:lnTo>
                    <a:pt x="1417755" y="316837"/>
                  </a:lnTo>
                  <a:cubicBezTo>
                    <a:pt x="1417755" y="351835"/>
                    <a:pt x="1389384" y="380206"/>
                    <a:pt x="1354386" y="380206"/>
                  </a:cubicBezTo>
                  <a:lnTo>
                    <a:pt x="63369" y="380206"/>
                  </a:lnTo>
                  <a:cubicBezTo>
                    <a:pt x="28371" y="380206"/>
                    <a:pt x="0" y="351835"/>
                    <a:pt x="0" y="316837"/>
                  </a:cubicBezTo>
                  <a:lnTo>
                    <a:pt x="0" y="63369"/>
                  </a:lnTo>
                  <a:close/>
                </a:path>
              </a:pathLst>
            </a:custGeom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18652" tIns="52850" rIns="52850" bIns="52850" numCol="1" spcCol="1270" anchor="ctr" anchorCtr="0">
              <a:noAutofit/>
            </a:bodyPr>
            <a:lstStyle/>
            <a:p>
              <a:pPr marL="0" lvl="0" indent="0" algn="l" defTabSz="400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sz="1400" b="1" kern="1200" dirty="0"/>
                <a:t>Offline-Fähigkeit</a:t>
              </a:r>
            </a:p>
          </p:txBody>
        </p:sp>
        <p:sp>
          <p:nvSpPr>
            <p:cNvPr id="72" name="Ellipse 71" descr="Schließen">
              <a:extLst>
                <a:ext uri="{FF2B5EF4-FFF2-40B4-BE49-F238E27FC236}">
                  <a16:creationId xmlns:a16="http://schemas.microsoft.com/office/drawing/2014/main" id="{D7B9FA11-C6F3-4010-A6DC-926D04D2C56D}"/>
                </a:ext>
              </a:extLst>
            </p:cNvPr>
            <p:cNvSpPr/>
            <p:nvPr/>
          </p:nvSpPr>
          <p:spPr>
            <a:xfrm>
              <a:off x="8641511" y="5148745"/>
              <a:ext cx="657569" cy="657259"/>
            </a:xfrm>
            <a:prstGeom prst="ellipse">
              <a:avLst/>
            </a:prstGeom>
            <a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dk2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74" name="Freihandform: Form 73">
              <a:extLst>
                <a:ext uri="{FF2B5EF4-FFF2-40B4-BE49-F238E27FC236}">
                  <a16:creationId xmlns:a16="http://schemas.microsoft.com/office/drawing/2014/main" id="{E6B93C09-8C35-4F97-89E5-25E2495BC116}"/>
                </a:ext>
              </a:extLst>
            </p:cNvPr>
            <p:cNvSpPr/>
            <p:nvPr/>
          </p:nvSpPr>
          <p:spPr>
            <a:xfrm>
              <a:off x="9710235" y="4871889"/>
              <a:ext cx="1417755" cy="380206"/>
            </a:xfrm>
            <a:custGeom>
              <a:avLst/>
              <a:gdLst>
                <a:gd name="connsiteX0" fmla="*/ 0 w 1417755"/>
                <a:gd name="connsiteY0" fmla="*/ 63369 h 380206"/>
                <a:gd name="connsiteX1" fmla="*/ 63369 w 1417755"/>
                <a:gd name="connsiteY1" fmla="*/ 0 h 380206"/>
                <a:gd name="connsiteX2" fmla="*/ 1354386 w 1417755"/>
                <a:gd name="connsiteY2" fmla="*/ 0 h 380206"/>
                <a:gd name="connsiteX3" fmla="*/ 1417755 w 1417755"/>
                <a:gd name="connsiteY3" fmla="*/ 63369 h 380206"/>
                <a:gd name="connsiteX4" fmla="*/ 1417755 w 1417755"/>
                <a:gd name="connsiteY4" fmla="*/ 316837 h 380206"/>
                <a:gd name="connsiteX5" fmla="*/ 1354386 w 1417755"/>
                <a:gd name="connsiteY5" fmla="*/ 380206 h 380206"/>
                <a:gd name="connsiteX6" fmla="*/ 63369 w 1417755"/>
                <a:gd name="connsiteY6" fmla="*/ 380206 h 380206"/>
                <a:gd name="connsiteX7" fmla="*/ 0 w 1417755"/>
                <a:gd name="connsiteY7" fmla="*/ 316837 h 380206"/>
                <a:gd name="connsiteX8" fmla="*/ 0 w 1417755"/>
                <a:gd name="connsiteY8" fmla="*/ 63369 h 380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7755" h="380206">
                  <a:moveTo>
                    <a:pt x="0" y="63369"/>
                  </a:moveTo>
                  <a:cubicBezTo>
                    <a:pt x="0" y="28371"/>
                    <a:pt x="28371" y="0"/>
                    <a:pt x="63369" y="0"/>
                  </a:cubicBezTo>
                  <a:lnTo>
                    <a:pt x="1354386" y="0"/>
                  </a:lnTo>
                  <a:cubicBezTo>
                    <a:pt x="1389384" y="0"/>
                    <a:pt x="1417755" y="28371"/>
                    <a:pt x="1417755" y="63369"/>
                  </a:cubicBezTo>
                  <a:lnTo>
                    <a:pt x="1417755" y="316837"/>
                  </a:lnTo>
                  <a:cubicBezTo>
                    <a:pt x="1417755" y="351835"/>
                    <a:pt x="1389384" y="380206"/>
                    <a:pt x="1354386" y="380206"/>
                  </a:cubicBezTo>
                  <a:lnTo>
                    <a:pt x="63369" y="380206"/>
                  </a:lnTo>
                  <a:cubicBezTo>
                    <a:pt x="28371" y="380206"/>
                    <a:pt x="0" y="351835"/>
                    <a:pt x="0" y="316837"/>
                  </a:cubicBezTo>
                  <a:lnTo>
                    <a:pt x="0" y="63369"/>
                  </a:lnTo>
                  <a:close/>
                </a:path>
              </a:pathLst>
            </a:custGeom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18652" tIns="52850" rIns="52850" bIns="52850" numCol="1" spcCol="1270" anchor="ctr" anchorCtr="0">
              <a:noAutofit/>
            </a:bodyPr>
            <a:lstStyle/>
            <a:p>
              <a:pPr marL="0" lvl="0" indent="0" algn="l" defTabSz="400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sz="1400" b="1" kern="1200"/>
                <a:t>Skalierung</a:t>
              </a:r>
              <a:endParaRPr lang="de-DE" sz="1400" b="1" kern="1200" dirty="0"/>
            </a:p>
          </p:txBody>
        </p:sp>
        <p:sp>
          <p:nvSpPr>
            <p:cNvPr id="76" name="Ellipse 75" descr="Lineal">
              <a:extLst>
                <a:ext uri="{FF2B5EF4-FFF2-40B4-BE49-F238E27FC236}">
                  <a16:creationId xmlns:a16="http://schemas.microsoft.com/office/drawing/2014/main" id="{2242F5BD-E514-467E-B31C-71E0C2F0170C}"/>
                </a:ext>
              </a:extLst>
            </p:cNvPr>
            <p:cNvSpPr/>
            <p:nvPr/>
          </p:nvSpPr>
          <p:spPr>
            <a:xfrm>
              <a:off x="9317027" y="4499389"/>
              <a:ext cx="657569" cy="657259"/>
            </a:xfrm>
            <a:prstGeom prst="ellipse">
              <a:avLst/>
            </a:prstGeom>
            <a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dk2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78" name="Freihandform: Form 77">
              <a:extLst>
                <a:ext uri="{FF2B5EF4-FFF2-40B4-BE49-F238E27FC236}">
                  <a16:creationId xmlns:a16="http://schemas.microsoft.com/office/drawing/2014/main" id="{725D77E3-9230-46DE-A522-562E4C3E1386}"/>
                </a:ext>
              </a:extLst>
            </p:cNvPr>
            <p:cNvSpPr/>
            <p:nvPr/>
          </p:nvSpPr>
          <p:spPr>
            <a:xfrm>
              <a:off x="10063178" y="4037173"/>
              <a:ext cx="1417755" cy="380206"/>
            </a:xfrm>
            <a:custGeom>
              <a:avLst/>
              <a:gdLst>
                <a:gd name="connsiteX0" fmla="*/ 0 w 1417755"/>
                <a:gd name="connsiteY0" fmla="*/ 63369 h 380206"/>
                <a:gd name="connsiteX1" fmla="*/ 63369 w 1417755"/>
                <a:gd name="connsiteY1" fmla="*/ 0 h 380206"/>
                <a:gd name="connsiteX2" fmla="*/ 1354386 w 1417755"/>
                <a:gd name="connsiteY2" fmla="*/ 0 h 380206"/>
                <a:gd name="connsiteX3" fmla="*/ 1417755 w 1417755"/>
                <a:gd name="connsiteY3" fmla="*/ 63369 h 380206"/>
                <a:gd name="connsiteX4" fmla="*/ 1417755 w 1417755"/>
                <a:gd name="connsiteY4" fmla="*/ 316837 h 380206"/>
                <a:gd name="connsiteX5" fmla="*/ 1354386 w 1417755"/>
                <a:gd name="connsiteY5" fmla="*/ 380206 h 380206"/>
                <a:gd name="connsiteX6" fmla="*/ 63369 w 1417755"/>
                <a:gd name="connsiteY6" fmla="*/ 380206 h 380206"/>
                <a:gd name="connsiteX7" fmla="*/ 0 w 1417755"/>
                <a:gd name="connsiteY7" fmla="*/ 316837 h 380206"/>
                <a:gd name="connsiteX8" fmla="*/ 0 w 1417755"/>
                <a:gd name="connsiteY8" fmla="*/ 63369 h 380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7755" h="380206">
                  <a:moveTo>
                    <a:pt x="0" y="63369"/>
                  </a:moveTo>
                  <a:cubicBezTo>
                    <a:pt x="0" y="28371"/>
                    <a:pt x="28371" y="0"/>
                    <a:pt x="63369" y="0"/>
                  </a:cubicBezTo>
                  <a:lnTo>
                    <a:pt x="1354386" y="0"/>
                  </a:lnTo>
                  <a:cubicBezTo>
                    <a:pt x="1389384" y="0"/>
                    <a:pt x="1417755" y="28371"/>
                    <a:pt x="1417755" y="63369"/>
                  </a:cubicBezTo>
                  <a:lnTo>
                    <a:pt x="1417755" y="316837"/>
                  </a:lnTo>
                  <a:cubicBezTo>
                    <a:pt x="1417755" y="351835"/>
                    <a:pt x="1389384" y="380206"/>
                    <a:pt x="1354386" y="380206"/>
                  </a:cubicBezTo>
                  <a:lnTo>
                    <a:pt x="63369" y="380206"/>
                  </a:lnTo>
                  <a:cubicBezTo>
                    <a:pt x="28371" y="380206"/>
                    <a:pt x="0" y="351835"/>
                    <a:pt x="0" y="316837"/>
                  </a:cubicBezTo>
                  <a:lnTo>
                    <a:pt x="0" y="63369"/>
                  </a:lnTo>
                  <a:close/>
                </a:path>
              </a:pathLst>
            </a:custGeom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18652" tIns="52850" rIns="52850" bIns="52850" numCol="1" spcCol="1270" anchor="ctr" anchorCtr="0">
              <a:noAutofit/>
            </a:bodyPr>
            <a:lstStyle/>
            <a:p>
              <a:pPr marL="0" lvl="0" indent="0" algn="l" defTabSz="400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sz="1400" b="1" kern="1200"/>
                <a:t>Performanz</a:t>
              </a:r>
              <a:endParaRPr lang="de-DE" sz="1400" b="1" kern="1200" dirty="0"/>
            </a:p>
          </p:txBody>
        </p:sp>
        <p:sp>
          <p:nvSpPr>
            <p:cNvPr id="79" name="Ellipse 78" descr="Schneller Vorlauf">
              <a:extLst>
                <a:ext uri="{FF2B5EF4-FFF2-40B4-BE49-F238E27FC236}">
                  <a16:creationId xmlns:a16="http://schemas.microsoft.com/office/drawing/2014/main" id="{01E1A2B5-73A3-4CC9-AF70-F6506EAF5B29}"/>
                </a:ext>
              </a:extLst>
            </p:cNvPr>
            <p:cNvSpPr/>
            <p:nvPr/>
          </p:nvSpPr>
          <p:spPr>
            <a:xfrm>
              <a:off x="9669971" y="3664673"/>
              <a:ext cx="657569" cy="657259"/>
            </a:xfrm>
            <a:prstGeom prst="ellipse">
              <a:avLst/>
            </a:prstGeom>
            <a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dk2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80" name="Freihandform: Form 79">
              <a:extLst>
                <a:ext uri="{FF2B5EF4-FFF2-40B4-BE49-F238E27FC236}">
                  <a16:creationId xmlns:a16="http://schemas.microsoft.com/office/drawing/2014/main" id="{506B5DFA-157A-41D5-AF89-03ED39AA7D46}"/>
                </a:ext>
              </a:extLst>
            </p:cNvPr>
            <p:cNvSpPr/>
            <p:nvPr/>
          </p:nvSpPr>
          <p:spPr>
            <a:xfrm>
              <a:off x="10259667" y="3187439"/>
              <a:ext cx="1417755" cy="380206"/>
            </a:xfrm>
            <a:custGeom>
              <a:avLst/>
              <a:gdLst>
                <a:gd name="connsiteX0" fmla="*/ 0 w 1417755"/>
                <a:gd name="connsiteY0" fmla="*/ 63369 h 380206"/>
                <a:gd name="connsiteX1" fmla="*/ 63369 w 1417755"/>
                <a:gd name="connsiteY1" fmla="*/ 0 h 380206"/>
                <a:gd name="connsiteX2" fmla="*/ 1354386 w 1417755"/>
                <a:gd name="connsiteY2" fmla="*/ 0 h 380206"/>
                <a:gd name="connsiteX3" fmla="*/ 1417755 w 1417755"/>
                <a:gd name="connsiteY3" fmla="*/ 63369 h 380206"/>
                <a:gd name="connsiteX4" fmla="*/ 1417755 w 1417755"/>
                <a:gd name="connsiteY4" fmla="*/ 316837 h 380206"/>
                <a:gd name="connsiteX5" fmla="*/ 1354386 w 1417755"/>
                <a:gd name="connsiteY5" fmla="*/ 380206 h 380206"/>
                <a:gd name="connsiteX6" fmla="*/ 63369 w 1417755"/>
                <a:gd name="connsiteY6" fmla="*/ 380206 h 380206"/>
                <a:gd name="connsiteX7" fmla="*/ 0 w 1417755"/>
                <a:gd name="connsiteY7" fmla="*/ 316837 h 380206"/>
                <a:gd name="connsiteX8" fmla="*/ 0 w 1417755"/>
                <a:gd name="connsiteY8" fmla="*/ 63369 h 380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7755" h="380206">
                  <a:moveTo>
                    <a:pt x="0" y="63369"/>
                  </a:moveTo>
                  <a:cubicBezTo>
                    <a:pt x="0" y="28371"/>
                    <a:pt x="28371" y="0"/>
                    <a:pt x="63369" y="0"/>
                  </a:cubicBezTo>
                  <a:lnTo>
                    <a:pt x="1354386" y="0"/>
                  </a:lnTo>
                  <a:cubicBezTo>
                    <a:pt x="1389384" y="0"/>
                    <a:pt x="1417755" y="28371"/>
                    <a:pt x="1417755" y="63369"/>
                  </a:cubicBezTo>
                  <a:lnTo>
                    <a:pt x="1417755" y="316837"/>
                  </a:lnTo>
                  <a:cubicBezTo>
                    <a:pt x="1417755" y="351835"/>
                    <a:pt x="1389384" y="380206"/>
                    <a:pt x="1354386" y="380206"/>
                  </a:cubicBezTo>
                  <a:lnTo>
                    <a:pt x="63369" y="380206"/>
                  </a:lnTo>
                  <a:cubicBezTo>
                    <a:pt x="28371" y="380206"/>
                    <a:pt x="0" y="351835"/>
                    <a:pt x="0" y="316837"/>
                  </a:cubicBezTo>
                  <a:lnTo>
                    <a:pt x="0" y="63369"/>
                  </a:lnTo>
                  <a:close/>
                </a:path>
              </a:pathLst>
            </a:custGeom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18652" tIns="52850" rIns="52850" bIns="52850" numCol="1" spcCol="1270" anchor="ctr" anchorCtr="0">
              <a:noAutofit/>
            </a:bodyPr>
            <a:lstStyle/>
            <a:p>
              <a:pPr marL="0" lvl="0" indent="0" algn="l" defTabSz="400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sz="1400" b="1" kern="1200"/>
                <a:t>Benutzer-Zufriedenheit</a:t>
              </a:r>
              <a:endParaRPr lang="de-DE" sz="1400" b="1" kern="1200" dirty="0"/>
            </a:p>
          </p:txBody>
        </p:sp>
        <p:sp>
          <p:nvSpPr>
            <p:cNvPr id="81" name="Ellipse 80" descr="Lachendes Gesicht mit einfarbiger Füllung">
              <a:extLst>
                <a:ext uri="{FF2B5EF4-FFF2-40B4-BE49-F238E27FC236}">
                  <a16:creationId xmlns:a16="http://schemas.microsoft.com/office/drawing/2014/main" id="{1CAD06D2-1665-4644-A120-31AB8B5EE26D}"/>
                </a:ext>
              </a:extLst>
            </p:cNvPr>
            <p:cNvSpPr/>
            <p:nvPr/>
          </p:nvSpPr>
          <p:spPr>
            <a:xfrm>
              <a:off x="9866459" y="2814939"/>
              <a:ext cx="657569" cy="657259"/>
            </a:xfrm>
            <a:prstGeom prst="ellipse">
              <a:avLst/>
            </a:prstGeom>
            <a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dk2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2">
                <a:hueOff val="0"/>
                <a:satOff val="0"/>
                <a:lumOff val="0"/>
                <a:alphaOff val="0"/>
              </a:schemeClr>
            </a:fontRef>
          </p:style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0339859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Rectangle 136">
            <a:extLst>
              <a:ext uri="{FF2B5EF4-FFF2-40B4-BE49-F238E27FC236}">
                <a16:creationId xmlns:a16="http://schemas.microsoft.com/office/drawing/2014/main" id="{22A397E7-BF60-45B2-84C7-B074B76C37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DC05222F-C881-4D32-9E4B-307FD0CC19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4" r="19382"/>
          <a:stretch/>
        </p:blipFill>
        <p:spPr bwMode="auto">
          <a:xfrm>
            <a:off x="4283902" y="10"/>
            <a:ext cx="7908098" cy="6857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9" name="Rectangle 138">
            <a:extLst>
              <a:ext uri="{FF2B5EF4-FFF2-40B4-BE49-F238E27FC236}">
                <a16:creationId xmlns:a16="http://schemas.microsoft.com/office/drawing/2014/main" id="{890DEF05-784E-4B61-89E4-04C4ECF4E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36000">
                <a:schemeClr val="tx1">
                  <a:lumMod val="95000"/>
                  <a:lumOff val="5000"/>
                </a:schemeClr>
              </a:gs>
              <a:gs pos="81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8EDED28B-428F-4471-8366-F2A9430CDF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8663" y="1115219"/>
            <a:ext cx="7463615" cy="2387600"/>
          </a:xfrm>
        </p:spPr>
        <p:txBody>
          <a:bodyPr>
            <a:normAutofit/>
          </a:bodyPr>
          <a:lstStyle/>
          <a:p>
            <a:pPr algn="l"/>
            <a:r>
              <a:rPr lang="en-US" sz="5400" dirty="0" err="1">
                <a:solidFill>
                  <a:schemeClr val="bg1"/>
                </a:solidFill>
              </a:rPr>
              <a:t>Ergebnisse</a:t>
            </a:r>
            <a:endParaRPr lang="de-DE" sz="5000" dirty="0">
              <a:solidFill>
                <a:schemeClr val="bg1"/>
              </a:solidFill>
            </a:endParaRPr>
          </a:p>
        </p:txBody>
      </p:sp>
      <p:sp>
        <p:nvSpPr>
          <p:cNvPr id="7" name="Untertitel 6">
            <a:extLst>
              <a:ext uri="{FF2B5EF4-FFF2-40B4-BE49-F238E27FC236}">
                <a16:creationId xmlns:a16="http://schemas.microsoft.com/office/drawing/2014/main" id="{83F58211-DB9A-45C4-8195-AF861EFFFB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8663" y="3902075"/>
            <a:ext cx="5505449" cy="1655762"/>
          </a:xfrm>
        </p:spPr>
        <p:txBody>
          <a:bodyPr>
            <a:normAutofit/>
          </a:bodyPr>
          <a:lstStyle/>
          <a:p>
            <a:pPr algn="l"/>
            <a:r>
              <a:rPr lang="de-DE" sz="2000" dirty="0">
                <a:solidFill>
                  <a:schemeClr val="bg1"/>
                </a:solidFill>
              </a:rPr>
              <a:t>Anforderungserfüllung</a:t>
            </a:r>
          </a:p>
          <a:p>
            <a:pPr algn="l"/>
            <a:r>
              <a:rPr lang="de-DE" sz="2000" dirty="0">
                <a:solidFill>
                  <a:schemeClr val="bg1"/>
                </a:solidFill>
              </a:rPr>
              <a:t>Fazit</a:t>
            </a:r>
          </a:p>
          <a:p>
            <a:pPr algn="l"/>
            <a:r>
              <a:rPr lang="de-DE" sz="2000" dirty="0">
                <a:solidFill>
                  <a:schemeClr val="bg1"/>
                </a:solidFill>
              </a:rPr>
              <a:t>Demo</a:t>
            </a:r>
          </a:p>
        </p:txBody>
      </p: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C41BAEC7-F7B0-4224-8B18-8F74B7D87F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28585" y="3681408"/>
            <a:ext cx="1193482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3E21551-CC3D-48BA-867C-77E843D8D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DD211C7E-A55C-4B4B-A6BA-B5F245C85ED3}" type="slidenum"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ußzeilenplatzhalter 3">
            <a:extLst>
              <a:ext uri="{FF2B5EF4-FFF2-40B4-BE49-F238E27FC236}">
                <a16:creationId xmlns:a16="http://schemas.microsoft.com/office/drawing/2014/main" id="{34758617-A0C9-45C6-9787-347713FCBD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Masterarbeit Sebastian Kanz - April 2020</a:t>
            </a:r>
          </a:p>
        </p:txBody>
      </p:sp>
    </p:spTree>
    <p:extLst>
      <p:ext uri="{BB962C8B-B14F-4D97-AF65-F5344CB8AC3E}">
        <p14:creationId xmlns:p14="http://schemas.microsoft.com/office/powerpoint/2010/main" val="4060177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7C67E3F7-25ED-4AC5-9FA9-E1A1B846E3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" t="8237" r="19097" b="-1"/>
          <a:stretch/>
        </p:blipFill>
        <p:spPr bwMode="auto">
          <a:xfrm>
            <a:off x="3522468" y="10"/>
            <a:ext cx="866953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39843A0-9BCB-4B17-AD8A-8B7754E8B2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3" y="1161288"/>
            <a:ext cx="6196855" cy="1124712"/>
          </a:xfrm>
        </p:spPr>
        <p:txBody>
          <a:bodyPr anchor="b">
            <a:normAutofit fontScale="90000"/>
          </a:bodyPr>
          <a:lstStyle/>
          <a:p>
            <a:r>
              <a:rPr lang="de-DE" sz="4800" dirty="0"/>
              <a:t>Ergebnisse</a:t>
            </a:r>
            <a:br>
              <a:rPr lang="de-DE" sz="2800" dirty="0"/>
            </a:br>
            <a:r>
              <a:rPr lang="de-DE" sz="2800" dirty="0"/>
              <a:t>Die Umsetzung war ein Erfolg.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2CA676E-81CE-4B17-91FE-F7FC9F2DC5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Masterarbeit Sebastian Kanz - April 2020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32818BE-60B3-4FC6-8352-089B02A12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7706" y="6356350"/>
            <a:ext cx="2743200" cy="365125"/>
          </a:xfrm>
        </p:spPr>
        <p:txBody>
          <a:bodyPr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DD211C7E-A55C-4B4B-A6BA-B5F245C85ED3}" type="slidenum"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F3E3C5F8-D68A-4EE1-9FD3-F24D15DD8CC8}"/>
              </a:ext>
            </a:extLst>
          </p:cNvPr>
          <p:cNvSpPr txBox="1">
            <a:spLocks/>
          </p:cNvSpPr>
          <p:nvPr/>
        </p:nvSpPr>
        <p:spPr>
          <a:xfrm>
            <a:off x="371094" y="2718054"/>
            <a:ext cx="3740792" cy="320725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de-DE" sz="1800" dirty="0">
                <a:solidFill>
                  <a:prstClr val="white"/>
                </a:solidFill>
              </a:rPr>
              <a:t>Instantane Transaktionen (1,3 TPS in der Endausbaustufe)</a:t>
            </a:r>
          </a:p>
          <a:p>
            <a:pPr lvl="0"/>
            <a:endParaRPr lang="de-DE" sz="1800" dirty="0">
              <a:solidFill>
                <a:prstClr val="white"/>
              </a:solidFill>
            </a:endParaRPr>
          </a:p>
          <a:p>
            <a:pPr lvl="0"/>
            <a:r>
              <a:rPr lang="de-DE" sz="1800" dirty="0">
                <a:solidFill>
                  <a:prstClr val="white"/>
                </a:solidFill>
              </a:rPr>
              <a:t>Jährlicher Umsatz von 82.000.000 € bei jährlichen Transaktions-kosten von 78.000 €</a:t>
            </a:r>
          </a:p>
          <a:p>
            <a:pPr lvl="0"/>
            <a:endParaRPr lang="de-DE" sz="1800" dirty="0">
              <a:solidFill>
                <a:prstClr val="white"/>
              </a:solidFill>
            </a:endParaRPr>
          </a:p>
          <a:p>
            <a:pPr lvl="0"/>
            <a:r>
              <a:rPr lang="de-DE" sz="1800" dirty="0">
                <a:solidFill>
                  <a:prstClr val="white"/>
                </a:solidFill>
              </a:rPr>
              <a:t>POC erfolgreich umgesetzt</a:t>
            </a:r>
          </a:p>
          <a:p>
            <a:pPr lvl="0"/>
            <a:endParaRPr lang="de-DE" sz="1800" dirty="0">
              <a:solidFill>
                <a:prstClr val="white"/>
              </a:solidFill>
            </a:endParaRPr>
          </a:p>
          <a:p>
            <a:pPr lvl="0"/>
            <a:r>
              <a:rPr lang="de-DE" sz="1800" dirty="0">
                <a:solidFill>
                  <a:prstClr val="white"/>
                </a:solidFill>
              </a:rPr>
              <a:t>schnelles </a:t>
            </a:r>
            <a:r>
              <a:rPr lang="de-DE" sz="1800" dirty="0" err="1">
                <a:solidFill>
                  <a:prstClr val="white"/>
                </a:solidFill>
              </a:rPr>
              <a:t>Prototyping</a:t>
            </a:r>
            <a:r>
              <a:rPr lang="de-DE" sz="1800" dirty="0">
                <a:solidFill>
                  <a:prstClr val="white"/>
                </a:solidFill>
              </a:rPr>
              <a:t> durch das „Kommunikationsprotokoll Blockchain“</a:t>
            </a:r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B6D754AC-5928-405F-A069-ADBB54B61BB4}"/>
              </a:ext>
            </a:extLst>
          </p:cNvPr>
          <p:cNvSpPr/>
          <p:nvPr/>
        </p:nvSpPr>
        <p:spPr>
          <a:xfrm>
            <a:off x="6290290" y="1269000"/>
            <a:ext cx="4320000" cy="4320000"/>
          </a:xfrm>
          <a:prstGeom prst="ellipse">
            <a:avLst/>
          </a:prstGeom>
          <a:noFill/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600" dirty="0"/>
              <a:t>THESE</a:t>
            </a:r>
          </a:p>
        </p:txBody>
      </p: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07F01B8C-B754-4BAF-B3A6-20AEF84247CA}"/>
              </a:ext>
            </a:extLst>
          </p:cNvPr>
          <p:cNvGrpSpPr/>
          <p:nvPr/>
        </p:nvGrpSpPr>
        <p:grpSpPr>
          <a:xfrm>
            <a:off x="9467867" y="4108874"/>
            <a:ext cx="1533048" cy="1375994"/>
            <a:chOff x="8964066" y="489914"/>
            <a:chExt cx="1533048" cy="1375994"/>
          </a:xfrm>
        </p:grpSpPr>
        <p:pic>
          <p:nvPicPr>
            <p:cNvPr id="14" name="Grafik 13" descr="Augenscan">
              <a:extLst>
                <a:ext uri="{FF2B5EF4-FFF2-40B4-BE49-F238E27FC236}">
                  <a16:creationId xmlns:a16="http://schemas.microsoft.com/office/drawing/2014/main" id="{08A86B9C-ADD8-4C83-A2C9-7270CD45C41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338136" y="489914"/>
              <a:ext cx="914400" cy="914400"/>
            </a:xfrm>
            <a:prstGeom prst="rect">
              <a:avLst/>
            </a:prstGeom>
          </p:spPr>
        </p:pic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D9260BBD-0744-4CDB-ADEE-2BDF54BDA54A}"/>
                </a:ext>
              </a:extLst>
            </p:cNvPr>
            <p:cNvSpPr/>
            <p:nvPr/>
          </p:nvSpPr>
          <p:spPr>
            <a:xfrm>
              <a:off x="8964066" y="1219577"/>
              <a:ext cx="1533048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DE" dirty="0"/>
                <a:t>Anforderungs-</a:t>
              </a:r>
            </a:p>
            <a:p>
              <a:r>
                <a:rPr lang="de-DE" dirty="0" err="1"/>
                <a:t>klassifizierung</a:t>
              </a:r>
              <a:endParaRPr lang="de-DE" dirty="0"/>
            </a:p>
          </p:txBody>
        </p:sp>
      </p:grp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42688290-72AC-491D-B484-A7817E281686}"/>
              </a:ext>
            </a:extLst>
          </p:cNvPr>
          <p:cNvGrpSpPr/>
          <p:nvPr/>
        </p:nvGrpSpPr>
        <p:grpSpPr>
          <a:xfrm>
            <a:off x="8011312" y="4927841"/>
            <a:ext cx="1366656" cy="1272857"/>
            <a:chOff x="12015353" y="732155"/>
            <a:chExt cx="1366656" cy="1272857"/>
          </a:xfrm>
        </p:grpSpPr>
        <p:pic>
          <p:nvPicPr>
            <p:cNvPr id="18" name="Grafik 17" descr="Tools">
              <a:extLst>
                <a:ext uri="{FF2B5EF4-FFF2-40B4-BE49-F238E27FC236}">
                  <a16:creationId xmlns:a16="http://schemas.microsoft.com/office/drawing/2014/main" id="{086B7D2A-6BF3-44BF-95DF-677C3B2BCA5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2241481" y="732155"/>
              <a:ext cx="914400" cy="914400"/>
            </a:xfrm>
            <a:prstGeom prst="rect">
              <a:avLst/>
            </a:prstGeom>
          </p:spPr>
        </p:pic>
        <p:sp>
          <p:nvSpPr>
            <p:cNvPr id="19" name="Rechteck 18">
              <a:extLst>
                <a:ext uri="{FF2B5EF4-FFF2-40B4-BE49-F238E27FC236}">
                  <a16:creationId xmlns:a16="http://schemas.microsoft.com/office/drawing/2014/main" id="{2BD6B7BA-6182-4347-8788-599D1E1C19A3}"/>
                </a:ext>
              </a:extLst>
            </p:cNvPr>
            <p:cNvSpPr/>
            <p:nvPr/>
          </p:nvSpPr>
          <p:spPr>
            <a:xfrm>
              <a:off x="12015353" y="1635680"/>
              <a:ext cx="136665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DE" dirty="0"/>
                <a:t>Machbarkeit</a:t>
              </a:r>
            </a:p>
          </p:txBody>
        </p:sp>
      </p:grpSp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5A5D7AF5-7A99-4A20-B216-620D898117BE}"/>
              </a:ext>
            </a:extLst>
          </p:cNvPr>
          <p:cNvGrpSpPr/>
          <p:nvPr/>
        </p:nvGrpSpPr>
        <p:grpSpPr>
          <a:xfrm>
            <a:off x="10148120" y="2383036"/>
            <a:ext cx="914400" cy="1214004"/>
            <a:chOff x="10611405" y="480202"/>
            <a:chExt cx="914400" cy="1214004"/>
          </a:xfrm>
        </p:grpSpPr>
        <p:pic>
          <p:nvPicPr>
            <p:cNvPr id="21" name="Grafik 20" descr="Euro">
              <a:extLst>
                <a:ext uri="{FF2B5EF4-FFF2-40B4-BE49-F238E27FC236}">
                  <a16:creationId xmlns:a16="http://schemas.microsoft.com/office/drawing/2014/main" id="{093E219E-B520-416E-9B32-B455529E640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0611405" y="480202"/>
              <a:ext cx="914400" cy="914400"/>
            </a:xfrm>
            <a:prstGeom prst="rect">
              <a:avLst/>
            </a:prstGeom>
          </p:spPr>
        </p:pic>
        <p:sp>
          <p:nvSpPr>
            <p:cNvPr id="22" name="Rechteck 21">
              <a:extLst>
                <a:ext uri="{FF2B5EF4-FFF2-40B4-BE49-F238E27FC236}">
                  <a16:creationId xmlns:a16="http://schemas.microsoft.com/office/drawing/2014/main" id="{B54F891A-7CFC-4D59-8649-7D4F333D6E3D}"/>
                </a:ext>
              </a:extLst>
            </p:cNvPr>
            <p:cNvSpPr/>
            <p:nvPr/>
          </p:nvSpPr>
          <p:spPr>
            <a:xfrm>
              <a:off x="10657883" y="1324874"/>
              <a:ext cx="82144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DE" dirty="0"/>
                <a:t>Kosten</a:t>
              </a:r>
            </a:p>
          </p:txBody>
        </p:sp>
      </p:grp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AF1AC722-54A3-4711-9856-B7E877314014}"/>
              </a:ext>
            </a:extLst>
          </p:cNvPr>
          <p:cNvGrpSpPr/>
          <p:nvPr/>
        </p:nvGrpSpPr>
        <p:grpSpPr>
          <a:xfrm>
            <a:off x="7017870" y="872777"/>
            <a:ext cx="1270028" cy="1122782"/>
            <a:chOff x="10652746" y="469327"/>
            <a:chExt cx="1270028" cy="1122782"/>
          </a:xfrm>
        </p:grpSpPr>
        <p:pic>
          <p:nvPicPr>
            <p:cNvPr id="24" name="Grafik 23" descr="Tachometer Mitte">
              <a:extLst>
                <a:ext uri="{FF2B5EF4-FFF2-40B4-BE49-F238E27FC236}">
                  <a16:creationId xmlns:a16="http://schemas.microsoft.com/office/drawing/2014/main" id="{E0FF2CCB-4090-431A-B855-073D15E0B84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0830560" y="469327"/>
              <a:ext cx="914400" cy="914400"/>
            </a:xfrm>
            <a:prstGeom prst="rect">
              <a:avLst/>
            </a:prstGeom>
          </p:spPr>
        </p:pic>
        <p:sp>
          <p:nvSpPr>
            <p:cNvPr id="25" name="Rechteck 24">
              <a:extLst>
                <a:ext uri="{FF2B5EF4-FFF2-40B4-BE49-F238E27FC236}">
                  <a16:creationId xmlns:a16="http://schemas.microsoft.com/office/drawing/2014/main" id="{901DF33E-03E7-45A2-8694-FFAA19393BB2}"/>
                </a:ext>
              </a:extLst>
            </p:cNvPr>
            <p:cNvSpPr/>
            <p:nvPr/>
          </p:nvSpPr>
          <p:spPr>
            <a:xfrm>
              <a:off x="10652746" y="1222777"/>
              <a:ext cx="127002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DE" dirty="0"/>
                <a:t>Performanz</a:t>
              </a:r>
            </a:p>
          </p:txBody>
        </p:sp>
      </p:grpSp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019D06D6-F852-4DA2-A31B-2E4710D529D0}"/>
              </a:ext>
            </a:extLst>
          </p:cNvPr>
          <p:cNvGrpSpPr/>
          <p:nvPr/>
        </p:nvGrpSpPr>
        <p:grpSpPr>
          <a:xfrm>
            <a:off x="5885371" y="2243747"/>
            <a:ext cx="1125629" cy="1186122"/>
            <a:chOff x="10235287" y="4959162"/>
            <a:chExt cx="1125629" cy="1186122"/>
          </a:xfrm>
          <a:solidFill>
            <a:srgbClr val="FF9B37"/>
          </a:solidFill>
        </p:grpSpPr>
        <p:pic>
          <p:nvPicPr>
            <p:cNvPr id="27" name="Grafik 26" descr="Schild Häkchen">
              <a:extLst>
                <a:ext uri="{FF2B5EF4-FFF2-40B4-BE49-F238E27FC236}">
                  <a16:creationId xmlns:a16="http://schemas.microsoft.com/office/drawing/2014/main" id="{439909CC-80B6-4670-AF37-D7B4F470E5F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0340902" y="4959162"/>
              <a:ext cx="914400" cy="914400"/>
            </a:xfrm>
            <a:prstGeom prst="rect">
              <a:avLst/>
            </a:prstGeom>
          </p:spPr>
        </p:pic>
        <p:sp>
          <p:nvSpPr>
            <p:cNvPr id="28" name="Rechteck 27">
              <a:extLst>
                <a:ext uri="{FF2B5EF4-FFF2-40B4-BE49-F238E27FC236}">
                  <a16:creationId xmlns:a16="http://schemas.microsoft.com/office/drawing/2014/main" id="{E26013C7-FF77-41E1-A203-0D7940D44C92}"/>
                </a:ext>
              </a:extLst>
            </p:cNvPr>
            <p:cNvSpPr/>
            <p:nvPr/>
          </p:nvSpPr>
          <p:spPr>
            <a:xfrm>
              <a:off x="10235287" y="5775952"/>
              <a:ext cx="1125629" cy="3693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de-DE" dirty="0"/>
                <a:t>Sicherheit</a:t>
              </a:r>
            </a:p>
          </p:txBody>
        </p:sp>
      </p:grpSp>
      <p:grpSp>
        <p:nvGrpSpPr>
          <p:cNvPr id="29" name="Gruppieren 28">
            <a:extLst>
              <a:ext uri="{FF2B5EF4-FFF2-40B4-BE49-F238E27FC236}">
                <a16:creationId xmlns:a16="http://schemas.microsoft.com/office/drawing/2014/main" id="{CAF0F4BE-1560-43D3-A491-3BF8EBC15D9F}"/>
              </a:ext>
            </a:extLst>
          </p:cNvPr>
          <p:cNvGrpSpPr/>
          <p:nvPr/>
        </p:nvGrpSpPr>
        <p:grpSpPr>
          <a:xfrm>
            <a:off x="5547549" y="3996641"/>
            <a:ext cx="2137829" cy="1434033"/>
            <a:chOff x="11998612" y="2188947"/>
            <a:chExt cx="2137829" cy="1434033"/>
          </a:xfrm>
        </p:grpSpPr>
        <p:pic>
          <p:nvPicPr>
            <p:cNvPr id="30" name="Grafik 29" descr="Gute Idee">
              <a:extLst>
                <a:ext uri="{FF2B5EF4-FFF2-40B4-BE49-F238E27FC236}">
                  <a16:creationId xmlns:a16="http://schemas.microsoft.com/office/drawing/2014/main" id="{B5AC4844-F462-4531-8768-7601CBFFDA55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12610327" y="2188947"/>
              <a:ext cx="914400" cy="914400"/>
            </a:xfrm>
            <a:prstGeom prst="rect">
              <a:avLst/>
            </a:prstGeom>
          </p:spPr>
        </p:pic>
        <p:sp>
          <p:nvSpPr>
            <p:cNvPr id="31" name="Rechteck 30">
              <a:extLst>
                <a:ext uri="{FF2B5EF4-FFF2-40B4-BE49-F238E27FC236}">
                  <a16:creationId xmlns:a16="http://schemas.microsoft.com/office/drawing/2014/main" id="{54DC37E8-DF38-48B8-9A3E-68A9FFAB60E0}"/>
                </a:ext>
              </a:extLst>
            </p:cNvPr>
            <p:cNvSpPr/>
            <p:nvPr/>
          </p:nvSpPr>
          <p:spPr>
            <a:xfrm>
              <a:off x="11998612" y="2976649"/>
              <a:ext cx="2137829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de-DE" dirty="0"/>
                <a:t>Vorteile zu </a:t>
              </a:r>
            </a:p>
            <a:p>
              <a:pPr algn="ctr"/>
              <a:r>
                <a:rPr lang="de-DE" dirty="0"/>
                <a:t>klassischen Ansätzen</a:t>
              </a:r>
            </a:p>
          </p:txBody>
        </p:sp>
      </p:grpSp>
      <p:grpSp>
        <p:nvGrpSpPr>
          <p:cNvPr id="32" name="Gruppieren 31">
            <a:extLst>
              <a:ext uri="{FF2B5EF4-FFF2-40B4-BE49-F238E27FC236}">
                <a16:creationId xmlns:a16="http://schemas.microsoft.com/office/drawing/2014/main" id="{36595B02-6B09-404F-96B1-4E17B20CB2A9}"/>
              </a:ext>
            </a:extLst>
          </p:cNvPr>
          <p:cNvGrpSpPr/>
          <p:nvPr/>
        </p:nvGrpSpPr>
        <p:grpSpPr>
          <a:xfrm>
            <a:off x="8839378" y="1015759"/>
            <a:ext cx="1609928" cy="1500212"/>
            <a:chOff x="10750601" y="4501717"/>
            <a:chExt cx="1609928" cy="1500212"/>
          </a:xfrm>
          <a:solidFill>
            <a:srgbClr val="E33D35"/>
          </a:solidFill>
        </p:grpSpPr>
        <p:pic>
          <p:nvPicPr>
            <p:cNvPr id="33" name="Grafik 32" descr="Fingerabdruck">
              <a:extLst>
                <a:ext uri="{FF2B5EF4-FFF2-40B4-BE49-F238E27FC236}">
                  <a16:creationId xmlns:a16="http://schemas.microsoft.com/office/drawing/2014/main" id="{5AF34AC4-B124-4BA2-A668-068F93461FD4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11098365" y="4501717"/>
              <a:ext cx="914400" cy="914400"/>
            </a:xfrm>
            <a:prstGeom prst="rect">
              <a:avLst/>
            </a:prstGeom>
          </p:spPr>
        </p:pic>
        <p:sp>
          <p:nvSpPr>
            <p:cNvPr id="34" name="Rechteck 33">
              <a:extLst>
                <a:ext uri="{FF2B5EF4-FFF2-40B4-BE49-F238E27FC236}">
                  <a16:creationId xmlns:a16="http://schemas.microsoft.com/office/drawing/2014/main" id="{C3D71832-750E-43BE-8A96-135076D4D46B}"/>
                </a:ext>
              </a:extLst>
            </p:cNvPr>
            <p:cNvSpPr/>
            <p:nvPr/>
          </p:nvSpPr>
          <p:spPr>
            <a:xfrm>
              <a:off x="10750601" y="5355598"/>
              <a:ext cx="1609928" cy="64633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de-DE" dirty="0"/>
                <a:t>Datenschutz &amp; </a:t>
              </a:r>
            </a:p>
            <a:p>
              <a:r>
                <a:rPr lang="de-DE" dirty="0"/>
                <a:t>Privatsphäre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4147306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7C67E3F7-25ED-4AC5-9FA9-E1A1B846E3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" t="8237" r="19097" b="-1"/>
          <a:stretch/>
        </p:blipFill>
        <p:spPr bwMode="auto">
          <a:xfrm>
            <a:off x="3522468" y="10"/>
            <a:ext cx="866953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39843A0-9BCB-4B17-AD8A-8B7754E8B2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3" y="1161288"/>
            <a:ext cx="6196855" cy="1124712"/>
          </a:xfrm>
        </p:spPr>
        <p:txBody>
          <a:bodyPr anchor="b">
            <a:normAutofit fontScale="90000"/>
          </a:bodyPr>
          <a:lstStyle/>
          <a:p>
            <a:r>
              <a:rPr lang="de-DE" sz="4800" dirty="0"/>
              <a:t>Fazit</a:t>
            </a:r>
            <a:br>
              <a:rPr lang="de-DE" sz="2800" dirty="0"/>
            </a:br>
            <a:r>
              <a:rPr lang="de-DE" sz="2800" dirty="0"/>
              <a:t>Die Ergebnisse bestätigen die These.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2CA676E-81CE-4B17-91FE-F7FC9F2DC5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Masterarbeit Sebastian Kanz - April 2020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32818BE-60B3-4FC6-8352-089B02A12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7706" y="6356350"/>
            <a:ext cx="2743200" cy="365125"/>
          </a:xfrm>
        </p:spPr>
        <p:txBody>
          <a:bodyPr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DD211C7E-A55C-4B4B-A6BA-B5F245C85ED3}" type="slidenum"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F3E3C5F8-D68A-4EE1-9FD3-F24D15DD8CC8}"/>
              </a:ext>
            </a:extLst>
          </p:cNvPr>
          <p:cNvSpPr txBox="1">
            <a:spLocks/>
          </p:cNvSpPr>
          <p:nvPr/>
        </p:nvSpPr>
        <p:spPr>
          <a:xfrm>
            <a:off x="371094" y="2718054"/>
            <a:ext cx="3591306" cy="3207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de-DE" sz="1800" b="1" i="1" dirty="0">
                <a:solidFill>
                  <a:prstClr val="white"/>
                </a:solidFill>
              </a:rPr>
              <a:t>Kernaussagen</a:t>
            </a:r>
          </a:p>
          <a:p>
            <a:pPr marL="342900" lvl="0" indent="-342900">
              <a:lnSpc>
                <a:spcPct val="100000"/>
              </a:lnSpc>
              <a:spcBef>
                <a:spcPts val="0"/>
              </a:spcBef>
              <a:buFont typeface="+mj-lt"/>
              <a:buAutoNum type="arabicParenBoth"/>
              <a:defRPr/>
            </a:pPr>
            <a:r>
              <a:rPr lang="de-DE" sz="1800" dirty="0">
                <a:solidFill>
                  <a:prstClr val="white"/>
                </a:solidFill>
              </a:rPr>
              <a:t>IOT kann von DLT profitieren.</a:t>
            </a:r>
          </a:p>
          <a:p>
            <a:pPr marL="342900" lvl="0" indent="-342900">
              <a:lnSpc>
                <a:spcPct val="100000"/>
              </a:lnSpc>
              <a:spcBef>
                <a:spcPts val="0"/>
              </a:spcBef>
              <a:buFont typeface="+mj-lt"/>
              <a:buAutoNum type="arabicParenBoth"/>
              <a:defRPr/>
            </a:pPr>
            <a:endParaRPr lang="de-DE" sz="1800" dirty="0">
              <a:solidFill>
                <a:prstClr val="white"/>
              </a:solidFill>
            </a:endParaRPr>
          </a:p>
          <a:p>
            <a:pPr marL="342900" lvl="0" indent="-342900">
              <a:lnSpc>
                <a:spcPct val="100000"/>
              </a:lnSpc>
              <a:spcBef>
                <a:spcPts val="0"/>
              </a:spcBef>
              <a:buFont typeface="+mj-lt"/>
              <a:buAutoNum type="arabicParenBoth"/>
              <a:defRPr/>
            </a:pPr>
            <a:r>
              <a:rPr lang="de-DE" sz="1800" dirty="0">
                <a:solidFill>
                  <a:prstClr val="white"/>
                </a:solidFill>
              </a:rPr>
              <a:t>Ein Prototyp wurde erfolgreich umgesetzt…</a:t>
            </a:r>
          </a:p>
          <a:p>
            <a:pPr marL="342900" lvl="0" indent="-342900">
              <a:lnSpc>
                <a:spcPct val="100000"/>
              </a:lnSpc>
              <a:spcBef>
                <a:spcPts val="0"/>
              </a:spcBef>
              <a:buFont typeface="+mj-lt"/>
              <a:buAutoNum type="arabicParenBoth"/>
              <a:defRPr/>
            </a:pPr>
            <a:endParaRPr lang="de-DE" sz="1800" dirty="0">
              <a:solidFill>
                <a:prstClr val="white"/>
              </a:solidFill>
            </a:endParaRPr>
          </a:p>
          <a:p>
            <a:pPr marL="342900" lvl="0" indent="-342900">
              <a:lnSpc>
                <a:spcPct val="100000"/>
              </a:lnSpc>
              <a:spcBef>
                <a:spcPts val="0"/>
              </a:spcBef>
              <a:buFont typeface="+mj-lt"/>
              <a:buAutoNum type="arabicParenBoth"/>
              <a:defRPr/>
            </a:pPr>
            <a:r>
              <a:rPr lang="de-DE" sz="1800" dirty="0">
                <a:solidFill>
                  <a:prstClr val="white"/>
                </a:solidFill>
              </a:rPr>
              <a:t>… und damit die Machbarkeit des Anwendungsfalls nachgewiesen.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endParaRPr lang="de-DE" sz="1800" dirty="0">
              <a:solidFill>
                <a:prstClr val="white"/>
              </a:solidFill>
            </a:endParaRPr>
          </a:p>
        </p:txBody>
      </p:sp>
      <p:sp>
        <p:nvSpPr>
          <p:cNvPr id="37" name="Inhaltsplatzhalter 2">
            <a:extLst>
              <a:ext uri="{FF2B5EF4-FFF2-40B4-BE49-F238E27FC236}">
                <a16:creationId xmlns:a16="http://schemas.microsoft.com/office/drawing/2014/main" id="{1C5E6C6B-BCB0-47C0-838E-CAF5E05A36E5}"/>
              </a:ext>
            </a:extLst>
          </p:cNvPr>
          <p:cNvSpPr txBox="1">
            <a:spLocks/>
          </p:cNvSpPr>
          <p:nvPr/>
        </p:nvSpPr>
        <p:spPr>
          <a:xfrm>
            <a:off x="5368119" y="1631602"/>
            <a:ext cx="5982811" cy="3927950"/>
          </a:xfrm>
          <a:prstGeom prst="rect">
            <a:avLst/>
          </a:prstGeom>
          <a:solidFill>
            <a:srgbClr val="404040">
              <a:alpha val="85000"/>
            </a:srgbClr>
          </a:solidFill>
          <a:ln>
            <a:solidFill>
              <a:schemeClr val="lt2">
                <a:hueOff val="0"/>
                <a:satOff val="0"/>
                <a:lumOff val="0"/>
              </a:schemeClr>
            </a:solidFill>
          </a:ln>
        </p:spPr>
        <p:txBody>
          <a:bodyPr vert="horz" lIns="288000" tIns="288000" rIns="288000" bIns="28800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de-DE" sz="2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DLT eignet sich als Technologie für </a:t>
            </a:r>
            <a:r>
              <a:rPr kumimoji="0" lang="de-DE" sz="2500" b="1" u="none" strike="noStrike" kern="1200" cap="none" spc="0" normalizeH="0" baseline="0" noProof="0" dirty="0">
                <a:ln>
                  <a:noFill/>
                </a:ln>
                <a:solidFill>
                  <a:srgbClr val="7FBB7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dezentrale und asynchrone </a:t>
            </a:r>
            <a:r>
              <a:rPr kumimoji="0" lang="de-DE" sz="2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IOT-Anwendungsfälle…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de-DE" sz="2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…, </a:t>
            </a:r>
            <a:r>
              <a:rPr kumimoji="0" lang="de-DE" sz="2500" b="1" i="0" u="none" strike="noStrike" kern="1200" cap="none" spc="0" normalizeH="0" baseline="0" noProof="0" dirty="0">
                <a:ln>
                  <a:noFill/>
                </a:ln>
                <a:solidFill>
                  <a:srgbClr val="7FBB7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 denen mehrere, sich gegeneinander nicht vertrauende Parteien teilnehmen</a:t>
            </a:r>
            <a:r>
              <a:rPr kumimoji="0" lang="de-DE" sz="2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…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de-DE" sz="2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…und </a:t>
            </a:r>
            <a:r>
              <a:rPr kumimoji="0" lang="de-DE" sz="2500" b="1" i="0" u="none" strike="noStrike" kern="1200" cap="none" spc="0" normalizeH="0" baseline="0" noProof="0" dirty="0">
                <a:ln>
                  <a:noFill/>
                </a:ln>
                <a:solidFill>
                  <a:srgbClr val="7FBB7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die Basis</a:t>
            </a:r>
            <a:r>
              <a:rPr kumimoji="0" lang="de-DE" sz="2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aller nicht-funktionalen Anforderungen ist für alle DLT-IOT-Anwendungsfälle gleich.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423068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7C67E3F7-25ED-4AC5-9FA9-E1A1B846E3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" t="8237" r="19097" b="-1"/>
          <a:stretch/>
        </p:blipFill>
        <p:spPr bwMode="auto">
          <a:xfrm>
            <a:off x="3522468" y="10"/>
            <a:ext cx="866953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39843A0-9BCB-4B17-AD8A-8B7754E8B2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3" y="1161288"/>
            <a:ext cx="6196855" cy="1124712"/>
          </a:xfrm>
        </p:spPr>
        <p:txBody>
          <a:bodyPr anchor="b">
            <a:normAutofit fontScale="90000"/>
          </a:bodyPr>
          <a:lstStyle/>
          <a:p>
            <a:r>
              <a:rPr lang="de-DE" sz="4800" dirty="0"/>
              <a:t>Ergebnisse</a:t>
            </a:r>
            <a:br>
              <a:rPr lang="de-DE" sz="2800" dirty="0"/>
            </a:br>
            <a:r>
              <a:rPr lang="de-DE" sz="2800" dirty="0"/>
              <a:t>Demo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2CA676E-81CE-4B17-91FE-F7FC9F2DC5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Masterarbeit Sebastian Kanz - April 2020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32818BE-60B3-4FC6-8352-089B02A12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7706" y="6356350"/>
            <a:ext cx="2743200" cy="365125"/>
          </a:xfrm>
        </p:spPr>
        <p:txBody>
          <a:bodyPr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DD211C7E-A55C-4B4B-A6BA-B5F245C85ED3}" type="slidenum"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F3E3C5F8-D68A-4EE1-9FD3-F24D15DD8CC8}"/>
              </a:ext>
            </a:extLst>
          </p:cNvPr>
          <p:cNvSpPr txBox="1">
            <a:spLocks/>
          </p:cNvSpPr>
          <p:nvPr/>
        </p:nvSpPr>
        <p:spPr>
          <a:xfrm>
            <a:off x="371094" y="2718054"/>
            <a:ext cx="3591306" cy="3207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0" indent="-342900">
              <a:buFont typeface="+mj-lt"/>
              <a:buAutoNum type="arabicParenBoth"/>
            </a:pPr>
            <a:r>
              <a:rPr lang="de-DE" sz="1800" dirty="0">
                <a:solidFill>
                  <a:prstClr val="white"/>
                </a:solidFill>
              </a:rPr>
              <a:t>Initiale Vertragserstellung</a:t>
            </a:r>
          </a:p>
          <a:p>
            <a:pPr marL="342900" lvl="0" indent="-342900">
              <a:buFont typeface="+mj-lt"/>
              <a:buAutoNum type="arabicParenBoth"/>
            </a:pPr>
            <a:endParaRPr lang="de-DE" sz="1800" dirty="0">
              <a:solidFill>
                <a:prstClr val="white"/>
              </a:solidFill>
            </a:endParaRPr>
          </a:p>
          <a:p>
            <a:pPr marL="342900" lvl="0" indent="-342900">
              <a:buFont typeface="+mj-lt"/>
              <a:buAutoNum type="arabicParenBoth"/>
            </a:pPr>
            <a:r>
              <a:rPr lang="de-DE" sz="1800" dirty="0">
                <a:solidFill>
                  <a:prstClr val="white"/>
                </a:solidFill>
              </a:rPr>
              <a:t>Prepaid-Guthaben aufladen</a:t>
            </a:r>
          </a:p>
          <a:p>
            <a:pPr marL="342900" lvl="0" indent="-342900">
              <a:buFont typeface="+mj-lt"/>
              <a:buAutoNum type="arabicParenBoth"/>
            </a:pPr>
            <a:endParaRPr lang="de-DE" sz="1800" dirty="0">
              <a:solidFill>
                <a:prstClr val="white"/>
              </a:solidFill>
            </a:endParaRPr>
          </a:p>
          <a:p>
            <a:pPr marL="342900" lvl="0" indent="-342900">
              <a:buFont typeface="+mj-lt"/>
              <a:buAutoNum type="arabicParenBoth"/>
            </a:pPr>
            <a:r>
              <a:rPr lang="de-DE" sz="1800" dirty="0">
                <a:solidFill>
                  <a:prstClr val="white"/>
                </a:solidFill>
              </a:rPr>
              <a:t>Bezahlung von Kaffee mittels Smartphone</a:t>
            </a:r>
          </a:p>
          <a:p>
            <a:pPr marL="342900" lvl="0" indent="-342900">
              <a:buFont typeface="+mj-lt"/>
              <a:buAutoNum type="arabicParenBoth"/>
            </a:pPr>
            <a:endParaRPr lang="de-DE" sz="1800" dirty="0">
              <a:solidFill>
                <a:prstClr val="white"/>
              </a:solidFill>
            </a:endParaRPr>
          </a:p>
          <a:p>
            <a:pPr marL="342900" lvl="0" indent="-342900">
              <a:buFont typeface="+mj-lt"/>
              <a:buAutoNum type="arabicParenBoth"/>
            </a:pPr>
            <a:r>
              <a:rPr lang="de-DE" sz="1800" dirty="0">
                <a:solidFill>
                  <a:prstClr val="white"/>
                </a:solidFill>
              </a:rPr>
              <a:t>Bezahlungen verrechnen</a:t>
            </a:r>
          </a:p>
        </p:txBody>
      </p:sp>
      <p:pic>
        <p:nvPicPr>
          <p:cNvPr id="37" name="Thesis_Demo">
            <a:hlinkClick r:id="" action="ppaction://media"/>
            <a:extLst>
              <a:ext uri="{FF2B5EF4-FFF2-40B4-BE49-F238E27FC236}">
                <a16:creationId xmlns:a16="http://schemas.microsoft.com/office/drawing/2014/main" id="{D2CA92C2-18DF-42FC-AE4B-0DE07CC3B4C0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962400" y="1189368"/>
            <a:ext cx="7963135" cy="447926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141014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3033" fill="hold"/>
                                        <p:tgtEl>
                                          <p:spTgt spid="3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7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7"/>
                </p:tgtEl>
              </p:cMediaNode>
            </p:video>
          </p:childTnLst>
        </p:cTn>
      </p:par>
    </p:tnLst>
  </p:timing>
  <p:extLst>
    <p:ext uri="{E180D4A7-C9FB-4DFB-919C-405C955672EB}">
      <p14:showEvtLst xmlns:p14="http://schemas.microsoft.com/office/powerpoint/2010/main">
        <p14:playEvt time="1890" objId="37"/>
        <p14:pauseEvt time="162311" objId="37"/>
        <p14:triggerEvt type="onClick" time="162311" objId="37"/>
        <p14:resumeEvt time="167051" objId="37"/>
        <p14:triggerEvt type="onClick" time="167051" objId="37"/>
        <p14:pauseEvt time="172352" objId="37"/>
        <p14:triggerEvt type="onClick" time="172352" objId="37"/>
        <p14:resumeEvt time="177519" objId="37"/>
        <p14:triggerEvt type="onClick" time="177519" objId="37"/>
        <p14:pauseEvt time="179691" objId="37"/>
        <p14:triggerEvt type="onClick" time="179691" objId="37"/>
        <p14:resumeEvt time="186351" objId="37"/>
        <p14:triggerEvt type="onClick" time="186351" objId="37"/>
        <p14:pauseEvt time="225857" objId="37"/>
        <p14:triggerEvt type="onClick" time="225857" objId="37"/>
        <p14:resumeEvt time="241399" objId="37"/>
        <p14:triggerEvt type="onClick" time="241399" objId="37"/>
        <p14:stopEvt time="258271" objId="37"/>
      </p14:showEvtLst>
    </p:ext>
  </p:extLs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Rectangle 136">
            <a:extLst>
              <a:ext uri="{FF2B5EF4-FFF2-40B4-BE49-F238E27FC236}">
                <a16:creationId xmlns:a16="http://schemas.microsoft.com/office/drawing/2014/main" id="{22A397E7-BF60-45B2-84C7-B074B76C37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DC05222F-C881-4D32-9E4B-307FD0CC19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4" r="19382"/>
          <a:stretch/>
        </p:blipFill>
        <p:spPr bwMode="auto">
          <a:xfrm>
            <a:off x="4283902" y="10"/>
            <a:ext cx="7908098" cy="6857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9" name="Rectangle 138">
            <a:extLst>
              <a:ext uri="{FF2B5EF4-FFF2-40B4-BE49-F238E27FC236}">
                <a16:creationId xmlns:a16="http://schemas.microsoft.com/office/drawing/2014/main" id="{890DEF05-784E-4B61-89E4-04C4ECF4E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36000">
                <a:schemeClr val="tx1">
                  <a:lumMod val="95000"/>
                  <a:lumOff val="5000"/>
                </a:schemeClr>
              </a:gs>
              <a:gs pos="81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8EDED28B-428F-4471-8366-F2A9430CDF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8663" y="1115219"/>
            <a:ext cx="7463615" cy="2387600"/>
          </a:xfrm>
        </p:spPr>
        <p:txBody>
          <a:bodyPr>
            <a:normAutofit/>
          </a:bodyPr>
          <a:lstStyle/>
          <a:p>
            <a:pPr algn="l"/>
            <a:r>
              <a:rPr lang="en-US" sz="5400" dirty="0" err="1">
                <a:solidFill>
                  <a:schemeClr val="bg1"/>
                </a:solidFill>
              </a:rPr>
              <a:t>Ausblick</a:t>
            </a:r>
            <a:endParaRPr lang="de-DE" sz="5000" dirty="0">
              <a:solidFill>
                <a:schemeClr val="bg1"/>
              </a:solidFill>
            </a:endParaRPr>
          </a:p>
        </p:txBody>
      </p:sp>
      <p:sp>
        <p:nvSpPr>
          <p:cNvPr id="7" name="Untertitel 6">
            <a:extLst>
              <a:ext uri="{FF2B5EF4-FFF2-40B4-BE49-F238E27FC236}">
                <a16:creationId xmlns:a16="http://schemas.microsoft.com/office/drawing/2014/main" id="{83F58211-DB9A-45C4-8195-AF861EFFFB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8663" y="3902075"/>
            <a:ext cx="5505449" cy="1655762"/>
          </a:xfrm>
        </p:spPr>
        <p:txBody>
          <a:bodyPr>
            <a:normAutofit/>
          </a:bodyPr>
          <a:lstStyle/>
          <a:p>
            <a:pPr algn="l"/>
            <a:endParaRPr lang="de-DE" sz="2000" dirty="0">
              <a:solidFill>
                <a:schemeClr val="bg1"/>
              </a:solidFill>
            </a:endParaRPr>
          </a:p>
        </p:txBody>
      </p: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C41BAEC7-F7B0-4224-8B18-8F74B7D87F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28585" y="3681408"/>
            <a:ext cx="1193482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3E21551-CC3D-48BA-867C-77E843D8D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DD211C7E-A55C-4B4B-A6BA-B5F245C85ED3}" type="slidenum"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ußzeilenplatzhalter 3">
            <a:extLst>
              <a:ext uri="{FF2B5EF4-FFF2-40B4-BE49-F238E27FC236}">
                <a16:creationId xmlns:a16="http://schemas.microsoft.com/office/drawing/2014/main" id="{34758617-A0C9-45C6-9787-347713FCBD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Masterarbeit Sebastian Kanz - April 2020</a:t>
            </a:r>
          </a:p>
        </p:txBody>
      </p:sp>
    </p:spTree>
    <p:extLst>
      <p:ext uri="{BB962C8B-B14F-4D97-AF65-F5344CB8AC3E}">
        <p14:creationId xmlns:p14="http://schemas.microsoft.com/office/powerpoint/2010/main" val="2099130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7C67E3F7-25ED-4AC5-9FA9-E1A1B846E3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" t="8237" r="19097" b="-1"/>
          <a:stretch/>
        </p:blipFill>
        <p:spPr bwMode="auto">
          <a:xfrm>
            <a:off x="3522468" y="10"/>
            <a:ext cx="866953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39843A0-9BCB-4B17-AD8A-8B7754E8B2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3" y="1161288"/>
            <a:ext cx="6196855" cy="1124712"/>
          </a:xfrm>
        </p:spPr>
        <p:txBody>
          <a:bodyPr anchor="b">
            <a:normAutofit fontScale="90000"/>
          </a:bodyPr>
          <a:lstStyle/>
          <a:p>
            <a:r>
              <a:rPr lang="de-DE" sz="4800" dirty="0"/>
              <a:t>Ausblick</a:t>
            </a:r>
            <a:br>
              <a:rPr lang="de-DE" sz="2800" dirty="0"/>
            </a:br>
            <a:r>
              <a:rPr lang="de-DE" sz="2800" dirty="0"/>
              <a:t>Future Work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2CA676E-81CE-4B17-91FE-F7FC9F2DC5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Masterarbeit Sebastian Kanz - April 2020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32818BE-60B3-4FC6-8352-089B02A12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7706" y="6356350"/>
            <a:ext cx="2743200" cy="365125"/>
          </a:xfrm>
        </p:spPr>
        <p:txBody>
          <a:bodyPr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DD211C7E-A55C-4B4B-A6BA-B5F245C85ED3}" type="slidenum"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60FD1F25-884A-4FEE-92FD-2D0E06AC1B93}"/>
              </a:ext>
            </a:extLst>
          </p:cNvPr>
          <p:cNvGrpSpPr/>
          <p:nvPr/>
        </p:nvGrpSpPr>
        <p:grpSpPr>
          <a:xfrm>
            <a:off x="7812763" y="2788525"/>
            <a:ext cx="1264141" cy="1264141"/>
            <a:chOff x="9125090" y="2789510"/>
            <a:chExt cx="1264141" cy="1264141"/>
          </a:xfrm>
        </p:grpSpPr>
        <p:sp>
          <p:nvSpPr>
            <p:cNvPr id="19" name="Rechteck: diagonal liegende Ecken abgerundet 18">
              <a:extLst>
                <a:ext uri="{FF2B5EF4-FFF2-40B4-BE49-F238E27FC236}">
                  <a16:creationId xmlns:a16="http://schemas.microsoft.com/office/drawing/2014/main" id="{D10F3ED2-DBD8-4D96-8A7E-AA34D9D304E3}"/>
                </a:ext>
              </a:extLst>
            </p:cNvPr>
            <p:cNvSpPr/>
            <p:nvPr/>
          </p:nvSpPr>
          <p:spPr>
            <a:xfrm>
              <a:off x="9125090" y="2789510"/>
              <a:ext cx="1264141" cy="1264141"/>
            </a:xfrm>
            <a:prstGeom prst="round2DiagRect">
              <a:avLst>
                <a:gd name="adj1" fmla="val 29727"/>
                <a:gd name="adj2" fmla="val 0"/>
              </a:avLst>
            </a:prstGeom>
            <a:solidFill>
              <a:srgbClr val="F8CECC"/>
            </a:solidFill>
          </p:spPr>
          <p:style>
            <a:lnRef idx="0">
              <a:schemeClr val="lt2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pic>
          <p:nvPicPr>
            <p:cNvPr id="16" name="Grafik 15" descr="Überwachungskamera">
              <a:extLst>
                <a:ext uri="{FF2B5EF4-FFF2-40B4-BE49-F238E27FC236}">
                  <a16:creationId xmlns:a16="http://schemas.microsoft.com/office/drawing/2014/main" id="{E5C01AE7-9777-4368-92FA-B7A142EED9C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306262" y="2964380"/>
              <a:ext cx="914400" cy="914400"/>
            </a:xfrm>
            <a:prstGeom prst="rect">
              <a:avLst/>
            </a:prstGeom>
          </p:spPr>
        </p:pic>
      </p:grp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A9BDB1CF-8BAB-4DAA-AC6B-179E60C33530}"/>
              </a:ext>
            </a:extLst>
          </p:cNvPr>
          <p:cNvGrpSpPr/>
          <p:nvPr/>
        </p:nvGrpSpPr>
        <p:grpSpPr>
          <a:xfrm>
            <a:off x="3522468" y="2788525"/>
            <a:ext cx="1264141" cy="1264141"/>
            <a:chOff x="5950308" y="2882163"/>
            <a:chExt cx="1264141" cy="1264141"/>
          </a:xfrm>
        </p:grpSpPr>
        <p:sp>
          <p:nvSpPr>
            <p:cNvPr id="18" name="Rechteck: diagonal liegende Ecken abgerundet 17">
              <a:extLst>
                <a:ext uri="{FF2B5EF4-FFF2-40B4-BE49-F238E27FC236}">
                  <a16:creationId xmlns:a16="http://schemas.microsoft.com/office/drawing/2014/main" id="{EFBBD029-CA2A-4F6A-8774-F137F6125949}"/>
                </a:ext>
              </a:extLst>
            </p:cNvPr>
            <p:cNvSpPr/>
            <p:nvPr/>
          </p:nvSpPr>
          <p:spPr>
            <a:xfrm>
              <a:off x="5950308" y="2882163"/>
              <a:ext cx="1264141" cy="1264141"/>
            </a:xfrm>
            <a:prstGeom prst="round2DiagRect">
              <a:avLst>
                <a:gd name="adj1" fmla="val 29727"/>
                <a:gd name="adj2" fmla="val 0"/>
              </a:avLst>
            </a:prstGeom>
            <a:solidFill>
              <a:srgbClr val="DDEDDD"/>
            </a:solidFill>
          </p:spPr>
          <p:style>
            <a:lnRef idx="0">
              <a:schemeClr val="lt2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/>
          </p:style>
          <p:txBody>
            <a:bodyPr anchor="ctr"/>
            <a:lstStyle/>
            <a:p>
              <a:endParaRPr lang="de-DE" dirty="0">
                <a:solidFill>
                  <a:srgbClr val="404040"/>
                </a:solidFill>
              </a:endParaRPr>
            </a:p>
          </p:txBody>
        </p:sp>
        <p:grpSp>
          <p:nvGrpSpPr>
            <p:cNvPr id="22" name="Gruppieren 21">
              <a:extLst>
                <a:ext uri="{FF2B5EF4-FFF2-40B4-BE49-F238E27FC236}">
                  <a16:creationId xmlns:a16="http://schemas.microsoft.com/office/drawing/2014/main" id="{819FEB1A-31A2-462F-AEEA-F02CF3E0FA72}"/>
                </a:ext>
              </a:extLst>
            </p:cNvPr>
            <p:cNvGrpSpPr/>
            <p:nvPr/>
          </p:nvGrpSpPr>
          <p:grpSpPr>
            <a:xfrm>
              <a:off x="6043766" y="3057033"/>
              <a:ext cx="1070008" cy="914400"/>
              <a:chOff x="6043766" y="3057033"/>
              <a:chExt cx="1070008" cy="914400"/>
            </a:xfrm>
          </p:grpSpPr>
          <p:pic>
            <p:nvPicPr>
              <p:cNvPr id="14" name="Grafik 13" descr="Pfeil: Nach rechts drehen">
                <a:extLst>
                  <a:ext uri="{FF2B5EF4-FFF2-40B4-BE49-F238E27FC236}">
                    <a16:creationId xmlns:a16="http://schemas.microsoft.com/office/drawing/2014/main" id="{36ED1D2B-623B-4967-B8C9-4B6ABF9014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6656574" y="3373069"/>
                <a:ext cx="457200" cy="457200"/>
              </a:xfrm>
              <a:prstGeom prst="rect">
                <a:avLst/>
              </a:prstGeom>
            </p:spPr>
          </p:pic>
          <p:pic>
            <p:nvPicPr>
              <p:cNvPr id="21" name="Grafik 20" descr="Euro">
                <a:extLst>
                  <a:ext uri="{FF2B5EF4-FFF2-40B4-BE49-F238E27FC236}">
                    <a16:creationId xmlns:a16="http://schemas.microsoft.com/office/drawing/2014/main" id="{A229F619-DB75-430D-9BE6-1DB3DF55CE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6043766" y="3057033"/>
                <a:ext cx="914400" cy="914400"/>
              </a:xfrm>
              <a:prstGeom prst="rect">
                <a:avLst/>
              </a:prstGeom>
            </p:spPr>
          </p:pic>
        </p:grpSp>
      </p:grpSp>
      <p:sp>
        <p:nvSpPr>
          <p:cNvPr id="30" name="Inhaltsplatzhalter 2">
            <a:extLst>
              <a:ext uri="{FF2B5EF4-FFF2-40B4-BE49-F238E27FC236}">
                <a16:creationId xmlns:a16="http://schemas.microsoft.com/office/drawing/2014/main" id="{ABFE7A92-55F4-48CB-A6BE-EF168442507E}"/>
              </a:ext>
            </a:extLst>
          </p:cNvPr>
          <p:cNvSpPr txBox="1">
            <a:spLocks/>
          </p:cNvSpPr>
          <p:nvPr/>
        </p:nvSpPr>
        <p:spPr>
          <a:xfrm>
            <a:off x="2433081" y="4227536"/>
            <a:ext cx="3233786" cy="178152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kumimoji="0" lang="de-DE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Offchain</a:t>
            </a: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 Funktionalität </a:t>
            </a:r>
            <a:r>
              <a:rPr lang="de-DE" sz="1800" dirty="0">
                <a:solidFill>
                  <a:prstClr val="white"/>
                </a:solidFill>
              </a:rPr>
              <a:t>(z.B. IPFS)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  <a:p>
            <a:pPr>
              <a:defRPr/>
            </a:pPr>
            <a:r>
              <a:rPr lang="de-DE" sz="1800" dirty="0">
                <a:solidFill>
                  <a:prstClr val="white"/>
                </a:solidFill>
              </a:rPr>
              <a:t>Proxy Smart-</a:t>
            </a:r>
            <a:r>
              <a:rPr lang="de-DE" sz="1800" dirty="0" err="1">
                <a:solidFill>
                  <a:prstClr val="white"/>
                </a:solidFill>
              </a:rPr>
              <a:t>Contracts</a:t>
            </a:r>
            <a:r>
              <a:rPr lang="de-DE" sz="1800" dirty="0">
                <a:solidFill>
                  <a:prstClr val="white"/>
                </a:solidFill>
              </a:rPr>
              <a:t> zur Verlagerung 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31" name="Inhaltsplatzhalter 2">
            <a:extLst>
              <a:ext uri="{FF2B5EF4-FFF2-40B4-BE49-F238E27FC236}">
                <a16:creationId xmlns:a16="http://schemas.microsoft.com/office/drawing/2014/main" id="{D34B6809-98C7-46E3-972C-DBDF9F516E5E}"/>
              </a:ext>
            </a:extLst>
          </p:cNvPr>
          <p:cNvSpPr txBox="1">
            <a:spLocks/>
          </p:cNvSpPr>
          <p:nvPr/>
        </p:nvSpPr>
        <p:spPr>
          <a:xfrm>
            <a:off x="6900681" y="4227537"/>
            <a:ext cx="3398265" cy="178152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Zero-Knowledge Proofs </a:t>
            </a:r>
            <a:r>
              <a:rPr lang="de-DE" sz="1800" dirty="0">
                <a:solidFill>
                  <a:prstClr val="white"/>
                </a:solidFill>
                <a:latin typeface="Calibri" panose="020F0502020204030204"/>
              </a:rPr>
              <a:t>(</a:t>
            </a:r>
            <a:r>
              <a:rPr lang="de-DE" sz="1800" dirty="0" err="1">
                <a:solidFill>
                  <a:prstClr val="white"/>
                </a:solidFill>
                <a:latin typeface="Calibri" panose="020F0502020204030204"/>
              </a:rPr>
              <a:t>z.B</a:t>
            </a:r>
            <a:r>
              <a:rPr lang="de-DE" sz="1800" dirty="0">
                <a:solidFill>
                  <a:prstClr val="white"/>
                </a:solidFill>
                <a:latin typeface="Calibri" panose="020F0502020204030204"/>
              </a:rPr>
              <a:t> für Kaffeekonsum, Quittungen, etc.)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  <a:p>
            <a:pPr>
              <a:defRPr/>
            </a:pPr>
            <a:r>
              <a:rPr lang="de-DE" sz="1800" dirty="0" err="1">
                <a:solidFill>
                  <a:prstClr val="white"/>
                </a:solidFill>
                <a:latin typeface="Calibri" panose="020F0502020204030204"/>
              </a:rPr>
              <a:t>Onchain</a:t>
            </a:r>
            <a:r>
              <a:rPr lang="de-DE" sz="1800" dirty="0">
                <a:solidFill>
                  <a:prstClr val="white"/>
                </a:solidFill>
                <a:latin typeface="Calibri" panose="020F0502020204030204"/>
              </a:rPr>
              <a:t> </a:t>
            </a:r>
            <a:r>
              <a:rPr lang="de-DE" sz="1800" dirty="0" err="1">
                <a:solidFill>
                  <a:prstClr val="white"/>
                </a:solidFill>
                <a:latin typeface="Calibri" panose="020F0502020204030204"/>
              </a:rPr>
              <a:t>Wallets</a:t>
            </a:r>
            <a:r>
              <a:rPr lang="de-DE" sz="1800" dirty="0">
                <a:solidFill>
                  <a:prstClr val="white"/>
                </a:solidFill>
                <a:latin typeface="Calibri" panose="020F0502020204030204"/>
              </a:rPr>
              <a:t> mit Guardians zur Key-Recovery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389863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Rectangle 136">
            <a:extLst>
              <a:ext uri="{FF2B5EF4-FFF2-40B4-BE49-F238E27FC236}">
                <a16:creationId xmlns:a16="http://schemas.microsoft.com/office/drawing/2014/main" id="{22A397E7-BF60-45B2-84C7-B074B76C37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DC05222F-C881-4D32-9E4B-307FD0CC19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4" r="19382"/>
          <a:stretch/>
        </p:blipFill>
        <p:spPr bwMode="auto">
          <a:xfrm>
            <a:off x="4283902" y="10"/>
            <a:ext cx="7908098" cy="6857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9" name="Rectangle 138">
            <a:extLst>
              <a:ext uri="{FF2B5EF4-FFF2-40B4-BE49-F238E27FC236}">
                <a16:creationId xmlns:a16="http://schemas.microsoft.com/office/drawing/2014/main" id="{890DEF05-784E-4B61-89E4-04C4ECF4E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36000">
                <a:schemeClr val="tx1">
                  <a:lumMod val="95000"/>
                  <a:lumOff val="5000"/>
                </a:schemeClr>
              </a:gs>
              <a:gs pos="81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8EDED28B-428F-4471-8366-F2A9430CDF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8663" y="1115219"/>
            <a:ext cx="7463615" cy="2387600"/>
          </a:xfrm>
        </p:spPr>
        <p:txBody>
          <a:bodyPr>
            <a:normAutofit/>
          </a:bodyPr>
          <a:lstStyle/>
          <a:p>
            <a:pPr algn="l"/>
            <a:r>
              <a:rPr lang="en-US" sz="5400" dirty="0" err="1">
                <a:solidFill>
                  <a:schemeClr val="bg1"/>
                </a:solidFill>
              </a:rPr>
              <a:t>Diskussion</a:t>
            </a:r>
            <a:endParaRPr lang="de-DE" sz="5000" dirty="0">
              <a:solidFill>
                <a:schemeClr val="bg1"/>
              </a:solidFill>
            </a:endParaRPr>
          </a:p>
        </p:txBody>
      </p:sp>
      <p:sp>
        <p:nvSpPr>
          <p:cNvPr id="7" name="Untertitel 6">
            <a:extLst>
              <a:ext uri="{FF2B5EF4-FFF2-40B4-BE49-F238E27FC236}">
                <a16:creationId xmlns:a16="http://schemas.microsoft.com/office/drawing/2014/main" id="{83F58211-DB9A-45C4-8195-AF861EFFFB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8663" y="3902075"/>
            <a:ext cx="5505449" cy="1655762"/>
          </a:xfrm>
        </p:spPr>
        <p:txBody>
          <a:bodyPr>
            <a:normAutofit/>
          </a:bodyPr>
          <a:lstStyle/>
          <a:p>
            <a:pPr algn="l"/>
            <a:r>
              <a:rPr lang="de-DE" sz="2000" dirty="0">
                <a:solidFill>
                  <a:schemeClr val="bg1"/>
                </a:solidFill>
              </a:rPr>
              <a:t>Fragen?</a:t>
            </a:r>
          </a:p>
          <a:p>
            <a:pPr algn="l"/>
            <a:r>
              <a:rPr lang="de-DE" sz="2000" dirty="0">
                <a:solidFill>
                  <a:schemeClr val="bg1"/>
                </a:solidFill>
              </a:rPr>
              <a:t>Anmerkungen?</a:t>
            </a:r>
          </a:p>
        </p:txBody>
      </p: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C41BAEC7-F7B0-4224-8B18-8F74B7D87F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28585" y="3681408"/>
            <a:ext cx="1193482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3E21551-CC3D-48BA-867C-77E843D8D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DD211C7E-A55C-4B4B-A6BA-B5F245C85ED3}" type="slidenum"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ußzeilenplatzhalter 3">
            <a:extLst>
              <a:ext uri="{FF2B5EF4-FFF2-40B4-BE49-F238E27FC236}">
                <a16:creationId xmlns:a16="http://schemas.microsoft.com/office/drawing/2014/main" id="{34758617-A0C9-45C6-9787-347713FCBD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Masterarbeit Sebastian Kanz - April 2020</a:t>
            </a:r>
          </a:p>
        </p:txBody>
      </p:sp>
    </p:spTree>
    <p:extLst>
      <p:ext uri="{BB962C8B-B14F-4D97-AF65-F5344CB8AC3E}">
        <p14:creationId xmlns:p14="http://schemas.microsoft.com/office/powerpoint/2010/main" val="1652630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7C67E3F7-25ED-4AC5-9FA9-E1A1B846E3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" t="8237" r="19097" b="-1"/>
          <a:stretch/>
        </p:blipFill>
        <p:spPr bwMode="auto">
          <a:xfrm>
            <a:off x="3522468" y="10"/>
            <a:ext cx="866953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39843A0-9BCB-4B17-AD8A-8B7754E8B2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3" y="1161288"/>
            <a:ext cx="6196855" cy="1124712"/>
          </a:xfrm>
        </p:spPr>
        <p:txBody>
          <a:bodyPr anchor="b">
            <a:normAutofit/>
          </a:bodyPr>
          <a:lstStyle/>
          <a:p>
            <a:r>
              <a:rPr lang="de-DE" sz="4800" dirty="0"/>
              <a:t>Quellen</a:t>
            </a:r>
            <a:endParaRPr lang="de-DE" sz="2800" dirty="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2CA676E-81CE-4B17-91FE-F7FC9F2DC5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Masterarbeit Sebastian Kanz - April 2020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32818BE-60B3-4FC6-8352-089B02A12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7706" y="6356350"/>
            <a:ext cx="2743200" cy="365125"/>
          </a:xfrm>
        </p:spPr>
        <p:txBody>
          <a:bodyPr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DD211C7E-A55C-4B4B-A6BA-B5F245C85ED3}" type="slidenum"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F3E3C5F8-D68A-4EE1-9FD3-F24D15DD8CC8}"/>
              </a:ext>
            </a:extLst>
          </p:cNvPr>
          <p:cNvSpPr txBox="1">
            <a:spLocks/>
          </p:cNvSpPr>
          <p:nvPr/>
        </p:nvSpPr>
        <p:spPr>
          <a:xfrm>
            <a:off x="371094" y="2718054"/>
            <a:ext cx="11449812" cy="348348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  <a:defRPr/>
            </a:pPr>
            <a:r>
              <a:rPr lang="de-DE" sz="1700" dirty="0">
                <a:solidFill>
                  <a:prstClr val="white"/>
                </a:solidFill>
                <a:latin typeface="Calibri" panose="020F0502020204030204"/>
              </a:rPr>
              <a:t>[1] </a:t>
            </a:r>
            <a:r>
              <a:rPr lang="en-US" sz="1700" dirty="0">
                <a:solidFill>
                  <a:prstClr val="white"/>
                </a:solidFill>
              </a:rPr>
              <a:t>Cisco. Internet of Things. 2016. https://www.cisco.com/c/dam/en/us/products/collateral/se/internet-of-things/at-a-glancec45-731471.pdf (Stand:</a:t>
            </a:r>
            <a:r>
              <a:rPr lang="de-DE" sz="1700" dirty="0">
                <a:solidFill>
                  <a:prstClr val="white"/>
                </a:solidFill>
              </a:rPr>
              <a:t> 22.04.2020)</a:t>
            </a:r>
            <a:endParaRPr lang="de-DE" sz="1700" dirty="0">
              <a:solidFill>
                <a:prstClr val="white"/>
              </a:solidFill>
              <a:latin typeface="Calibri" panose="020F0502020204030204"/>
            </a:endParaRPr>
          </a:p>
          <a:p>
            <a:pPr marL="0" lvl="0" indent="0">
              <a:buNone/>
              <a:defRPr/>
            </a:pPr>
            <a:r>
              <a:rPr lang="de-DE" sz="1700" dirty="0">
                <a:solidFill>
                  <a:prstClr val="white"/>
                </a:solidFill>
              </a:rPr>
              <a:t>[2] Michael del Castillo. “Blockchain 50: Billion Dollar </a:t>
            </a:r>
            <a:r>
              <a:rPr lang="de-DE" sz="1700" dirty="0" err="1">
                <a:solidFill>
                  <a:prstClr val="white"/>
                </a:solidFill>
              </a:rPr>
              <a:t>Babies</a:t>
            </a:r>
            <a:r>
              <a:rPr lang="de-DE" sz="1700" dirty="0">
                <a:solidFill>
                  <a:prstClr val="white"/>
                </a:solidFill>
              </a:rPr>
              <a:t>”. In: Forbes (2019). https://www.forbes.com/sites/michaeldelcastillo/2019/04/16/blockchain-50-billion-dollar-babies/#6dfb0c0657cc </a:t>
            </a:r>
            <a:r>
              <a:rPr lang="en-US" sz="1700" dirty="0">
                <a:solidFill>
                  <a:prstClr val="white"/>
                </a:solidFill>
              </a:rPr>
              <a:t>(Stand:</a:t>
            </a:r>
            <a:r>
              <a:rPr lang="de-DE" sz="1700" dirty="0">
                <a:solidFill>
                  <a:prstClr val="white"/>
                </a:solidFill>
              </a:rPr>
              <a:t> 22.04.2020) </a:t>
            </a:r>
          </a:p>
          <a:p>
            <a:pPr marL="0" lvl="0" indent="0">
              <a:buNone/>
              <a:defRPr/>
            </a:pPr>
            <a:r>
              <a:rPr lang="de-DE" sz="1700" dirty="0">
                <a:solidFill>
                  <a:prstClr val="white"/>
                </a:solidFill>
                <a:latin typeface="Calibri" panose="020F0502020204030204"/>
              </a:rPr>
              <a:t>[3] </a:t>
            </a:r>
            <a:r>
              <a:rPr lang="en-US" sz="1700" dirty="0" err="1"/>
              <a:t>Github</a:t>
            </a:r>
            <a:r>
              <a:rPr lang="en-US" sz="1700" dirty="0"/>
              <a:t> Activity, </a:t>
            </a:r>
            <a:r>
              <a:rPr lang="en-US" sz="1700" dirty="0" err="1">
                <a:solidFill>
                  <a:prstClr val="white"/>
                </a:solidFill>
              </a:rPr>
              <a:t>Coincodecap</a:t>
            </a:r>
            <a:r>
              <a:rPr lang="en-US" sz="1700" dirty="0">
                <a:solidFill>
                  <a:prstClr val="white"/>
                </a:solidFill>
              </a:rPr>
              <a:t>, https://coincodecap.com/coins und https://www.cryptomiso.com/  (Stand: 29.12.2019)</a:t>
            </a:r>
            <a:endParaRPr lang="de-DE" sz="1700" dirty="0">
              <a:solidFill>
                <a:prstClr val="white"/>
              </a:solidFill>
            </a:endParaRPr>
          </a:p>
          <a:p>
            <a:pPr marL="0" lvl="0" indent="0">
              <a:buNone/>
              <a:defRPr/>
            </a:pPr>
            <a:r>
              <a:rPr kumimoji="0" lang="de-DE" sz="1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[4]</a:t>
            </a:r>
            <a:r>
              <a:rPr lang="en-US" sz="1700" dirty="0">
                <a:solidFill>
                  <a:prstClr val="white"/>
                </a:solidFill>
              </a:rPr>
              <a:t> Blockchain Activity, </a:t>
            </a:r>
            <a:r>
              <a:rPr lang="de-DE" sz="1700" dirty="0">
                <a:solidFill>
                  <a:prstClr val="white"/>
                </a:solidFill>
              </a:rPr>
              <a:t>https://blocktivity.info/ (Stand: 31.12.19)</a:t>
            </a:r>
            <a:endParaRPr lang="en-US" sz="1700" dirty="0">
              <a:solidFill>
                <a:prstClr val="white"/>
              </a:solidFill>
            </a:endParaRPr>
          </a:p>
          <a:p>
            <a:pPr marL="0" lvl="0" indent="0">
              <a:buNone/>
              <a:defRPr/>
            </a:pPr>
            <a:r>
              <a:rPr lang="de-DE" sz="1700" dirty="0">
                <a:solidFill>
                  <a:prstClr val="white"/>
                </a:solidFill>
              </a:rPr>
              <a:t>[5] </a:t>
            </a:r>
            <a:r>
              <a:rPr lang="de-DE" sz="1700" dirty="0" err="1">
                <a:solidFill>
                  <a:prstClr val="white"/>
                </a:solidFill>
              </a:rPr>
              <a:t>Suitability</a:t>
            </a:r>
            <a:r>
              <a:rPr lang="de-DE" sz="1700" dirty="0">
                <a:solidFill>
                  <a:prstClr val="white"/>
                </a:solidFill>
              </a:rPr>
              <a:t>, https://cryptoslate.com/cryptos/iot (Stand: 30.12.19)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endParaRPr kumimoji="0" lang="de-DE" sz="1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de-DE" sz="1700" dirty="0">
                <a:solidFill>
                  <a:prstClr val="white"/>
                </a:solidFill>
                <a:latin typeface="Calibri" panose="020F0502020204030204"/>
              </a:rPr>
              <a:t>Alle Grafiken wurden vom Autor selbst entworfen.</a:t>
            </a:r>
          </a:p>
          <a:p>
            <a:pPr marL="0" lvl="0" indent="0">
              <a:buNone/>
              <a:defRPr/>
            </a:pPr>
            <a:r>
              <a:rPr lang="de-DE" sz="1700" dirty="0">
                <a:solidFill>
                  <a:prstClr val="white"/>
                </a:solidFill>
                <a:latin typeface="Calibri" panose="020F0502020204030204"/>
              </a:rPr>
              <a:t>Icons: </a:t>
            </a:r>
            <a:r>
              <a:rPr lang="de-DE" sz="1800" dirty="0"/>
              <a:t>https://thenounproject.com/</a:t>
            </a:r>
            <a:endParaRPr lang="de-DE" sz="1700" dirty="0">
              <a:solidFill>
                <a:prstClr val="white"/>
              </a:solidFill>
              <a:latin typeface="Calibri" panose="020F0502020204030204"/>
            </a:endParaRPr>
          </a:p>
          <a:p>
            <a:pPr marL="0" lvl="0" indent="0">
              <a:buNone/>
            </a:pPr>
            <a:r>
              <a:rPr kumimoji="0" lang="de-DE" sz="1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Hintergrundbild: </a:t>
            </a:r>
            <a:r>
              <a:rPr lang="de-DE" sz="1700" dirty="0">
                <a:solidFill>
                  <a:prstClr val="white"/>
                </a:solidFill>
              </a:rPr>
              <a:t>https://www.tradearena.cz/obrazek/5c332920d59b4/blockchain-scm_590x408.jpg</a:t>
            </a:r>
            <a:endParaRPr kumimoji="0" lang="de-DE" sz="1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8635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Rectangle 136">
            <a:extLst>
              <a:ext uri="{FF2B5EF4-FFF2-40B4-BE49-F238E27FC236}">
                <a16:creationId xmlns:a16="http://schemas.microsoft.com/office/drawing/2014/main" id="{22A397E7-BF60-45B2-84C7-B074B76C37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DC05222F-C881-4D32-9E4B-307FD0CC19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4" r="19382"/>
          <a:stretch/>
        </p:blipFill>
        <p:spPr bwMode="auto">
          <a:xfrm>
            <a:off x="4283902" y="10"/>
            <a:ext cx="7908098" cy="6857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9" name="Rectangle 138">
            <a:extLst>
              <a:ext uri="{FF2B5EF4-FFF2-40B4-BE49-F238E27FC236}">
                <a16:creationId xmlns:a16="http://schemas.microsoft.com/office/drawing/2014/main" id="{890DEF05-784E-4B61-89E4-04C4ECF4E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36000">
                <a:schemeClr val="tx1">
                  <a:lumMod val="95000"/>
                  <a:lumOff val="5000"/>
                </a:schemeClr>
              </a:gs>
              <a:gs pos="81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8EDED28B-428F-4471-8366-F2A9430CDF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8663" y="1115219"/>
            <a:ext cx="5505449" cy="2387600"/>
          </a:xfrm>
        </p:spPr>
        <p:txBody>
          <a:bodyPr>
            <a:normAutofit/>
          </a:bodyPr>
          <a:lstStyle/>
          <a:p>
            <a:pPr algn="l"/>
            <a:r>
              <a:rPr lang="de-DE" sz="5000" dirty="0">
                <a:solidFill>
                  <a:schemeClr val="bg1"/>
                </a:solidFill>
              </a:rPr>
              <a:t>Einleitung</a:t>
            </a:r>
          </a:p>
        </p:txBody>
      </p:sp>
      <p:sp>
        <p:nvSpPr>
          <p:cNvPr id="7" name="Untertitel 6">
            <a:extLst>
              <a:ext uri="{FF2B5EF4-FFF2-40B4-BE49-F238E27FC236}">
                <a16:creationId xmlns:a16="http://schemas.microsoft.com/office/drawing/2014/main" id="{83F58211-DB9A-45C4-8195-AF861EFFFB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8663" y="3902075"/>
            <a:ext cx="5505449" cy="1655762"/>
          </a:xfrm>
        </p:spPr>
        <p:txBody>
          <a:bodyPr>
            <a:normAutofit/>
          </a:bodyPr>
          <a:lstStyle/>
          <a:p>
            <a:pPr algn="l"/>
            <a:r>
              <a:rPr lang="de-DE" sz="2000" dirty="0">
                <a:solidFill>
                  <a:schemeClr val="bg1"/>
                </a:solidFill>
              </a:rPr>
              <a:t>Motivation</a:t>
            </a:r>
          </a:p>
          <a:p>
            <a:pPr algn="l"/>
            <a:r>
              <a:rPr lang="de-DE" sz="2000" dirty="0">
                <a:solidFill>
                  <a:schemeClr val="bg1"/>
                </a:solidFill>
              </a:rPr>
              <a:t>These</a:t>
            </a:r>
          </a:p>
          <a:p>
            <a:pPr algn="l"/>
            <a:r>
              <a:rPr lang="de-DE" sz="2000" dirty="0">
                <a:solidFill>
                  <a:schemeClr val="bg1"/>
                </a:solidFill>
              </a:rPr>
              <a:t>IOT-Anwendungsfall: Pay-As-</a:t>
            </a:r>
            <a:r>
              <a:rPr lang="de-DE" sz="2000" dirty="0" err="1">
                <a:solidFill>
                  <a:schemeClr val="bg1"/>
                </a:solidFill>
              </a:rPr>
              <a:t>You</a:t>
            </a:r>
            <a:r>
              <a:rPr lang="de-DE" sz="2000" dirty="0">
                <a:solidFill>
                  <a:schemeClr val="bg1"/>
                </a:solidFill>
              </a:rPr>
              <a:t>-Use</a:t>
            </a:r>
          </a:p>
          <a:p>
            <a:pPr algn="l"/>
            <a:endParaRPr lang="de-DE" sz="2000" dirty="0">
              <a:solidFill>
                <a:schemeClr val="bg1"/>
              </a:solidFill>
            </a:endParaRPr>
          </a:p>
        </p:txBody>
      </p: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C41BAEC7-F7B0-4224-8B18-8F74B7D87F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28585" y="3681408"/>
            <a:ext cx="1193482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3E21551-CC3D-48BA-867C-77E843D8D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D211C7E-A55C-4B4B-A6BA-B5F245C85ED3}" type="slidenum">
              <a:rPr lang="de-DE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3</a:t>
            </a:fld>
            <a:endParaRPr lang="de-DE">
              <a:solidFill>
                <a:srgbClr val="FFFFFF"/>
              </a:solidFill>
            </a:endParaRPr>
          </a:p>
        </p:txBody>
      </p:sp>
      <p:sp>
        <p:nvSpPr>
          <p:cNvPr id="18" name="Fußzeilenplatzhalter 3">
            <a:extLst>
              <a:ext uri="{FF2B5EF4-FFF2-40B4-BE49-F238E27FC236}">
                <a16:creationId xmlns:a16="http://schemas.microsoft.com/office/drawing/2014/main" id="{B9640684-8405-4C36-AA79-4B5360467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Masterarbeit Sebastian Kanz - April 2020</a:t>
            </a:r>
          </a:p>
        </p:txBody>
      </p:sp>
    </p:spTree>
    <p:extLst>
      <p:ext uri="{BB962C8B-B14F-4D97-AF65-F5344CB8AC3E}">
        <p14:creationId xmlns:p14="http://schemas.microsoft.com/office/powerpoint/2010/main" val="710834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Rectangle 136">
            <a:extLst>
              <a:ext uri="{FF2B5EF4-FFF2-40B4-BE49-F238E27FC236}">
                <a16:creationId xmlns:a16="http://schemas.microsoft.com/office/drawing/2014/main" id="{22A397E7-BF60-45B2-84C7-B074B76C37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DC05222F-C881-4D32-9E4B-307FD0CC19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4" r="19382"/>
          <a:stretch/>
        </p:blipFill>
        <p:spPr bwMode="auto">
          <a:xfrm>
            <a:off x="4283902" y="10"/>
            <a:ext cx="7908098" cy="6857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9" name="Rectangle 138">
            <a:extLst>
              <a:ext uri="{FF2B5EF4-FFF2-40B4-BE49-F238E27FC236}">
                <a16:creationId xmlns:a16="http://schemas.microsoft.com/office/drawing/2014/main" id="{890DEF05-784E-4B61-89E4-04C4ECF4E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36000">
                <a:schemeClr val="tx1">
                  <a:lumMod val="95000"/>
                  <a:lumOff val="5000"/>
                </a:schemeClr>
              </a:gs>
              <a:gs pos="81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8EDED28B-428F-4471-8366-F2A9430CDF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8663" y="1115219"/>
            <a:ext cx="7463615" cy="2387600"/>
          </a:xfrm>
        </p:spPr>
        <p:txBody>
          <a:bodyPr>
            <a:normAutofit/>
          </a:bodyPr>
          <a:lstStyle/>
          <a:p>
            <a:pPr algn="l"/>
            <a:r>
              <a:rPr lang="en-US" sz="5400" dirty="0">
                <a:solidFill>
                  <a:schemeClr val="bg1"/>
                </a:solidFill>
              </a:rPr>
              <a:t>Backup</a:t>
            </a:r>
            <a:endParaRPr lang="de-DE" sz="5000" dirty="0">
              <a:solidFill>
                <a:schemeClr val="bg1"/>
              </a:solidFill>
            </a:endParaRPr>
          </a:p>
        </p:txBody>
      </p:sp>
      <p:sp>
        <p:nvSpPr>
          <p:cNvPr id="7" name="Untertitel 6">
            <a:extLst>
              <a:ext uri="{FF2B5EF4-FFF2-40B4-BE49-F238E27FC236}">
                <a16:creationId xmlns:a16="http://schemas.microsoft.com/office/drawing/2014/main" id="{83F58211-DB9A-45C4-8195-AF861EFFFB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8663" y="3902075"/>
            <a:ext cx="5505449" cy="1655762"/>
          </a:xfrm>
        </p:spPr>
        <p:txBody>
          <a:bodyPr>
            <a:normAutofit/>
          </a:bodyPr>
          <a:lstStyle/>
          <a:p>
            <a:pPr algn="l"/>
            <a:endParaRPr lang="de-DE" sz="2000" dirty="0">
              <a:solidFill>
                <a:schemeClr val="bg1"/>
              </a:solidFill>
            </a:endParaRPr>
          </a:p>
        </p:txBody>
      </p: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C41BAEC7-F7B0-4224-8B18-8F74B7D87F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28585" y="3681408"/>
            <a:ext cx="1193482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3E21551-CC3D-48BA-867C-77E843D8D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DD211C7E-A55C-4B4B-A6BA-B5F245C85ED3}" type="slidenum"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ußzeilenplatzhalter 3">
            <a:extLst>
              <a:ext uri="{FF2B5EF4-FFF2-40B4-BE49-F238E27FC236}">
                <a16:creationId xmlns:a16="http://schemas.microsoft.com/office/drawing/2014/main" id="{34758617-A0C9-45C6-9787-347713FCBD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Masterarbeit Sebastian Kanz - April 2020</a:t>
            </a:r>
          </a:p>
        </p:txBody>
      </p:sp>
    </p:spTree>
    <p:extLst>
      <p:ext uri="{BB962C8B-B14F-4D97-AF65-F5344CB8AC3E}">
        <p14:creationId xmlns:p14="http://schemas.microsoft.com/office/powerpoint/2010/main" val="2398563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7C67E3F7-25ED-4AC5-9FA9-E1A1B846E3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" t="8237" r="19097" b="-1"/>
          <a:stretch/>
        </p:blipFill>
        <p:spPr bwMode="auto">
          <a:xfrm>
            <a:off x="3522468" y="10"/>
            <a:ext cx="866953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39843A0-9BCB-4B17-AD8A-8B7754E8B2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3" y="1161288"/>
            <a:ext cx="6196855" cy="1124712"/>
          </a:xfrm>
        </p:spPr>
        <p:txBody>
          <a:bodyPr anchor="b">
            <a:normAutofit fontScale="90000"/>
          </a:bodyPr>
          <a:lstStyle/>
          <a:p>
            <a:r>
              <a:rPr lang="de-DE" sz="4800" dirty="0"/>
              <a:t>Backup</a:t>
            </a:r>
            <a:br>
              <a:rPr lang="de-DE" sz="4800" dirty="0"/>
            </a:br>
            <a:r>
              <a:rPr lang="de-DE" sz="2800" dirty="0"/>
              <a:t>Berechnungen &amp; Tabellen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2CA676E-81CE-4B17-91FE-F7FC9F2DC5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Masterarbeit Sebastian Kanz - April 2020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32818BE-60B3-4FC6-8352-089B02A12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7706" y="6356350"/>
            <a:ext cx="2743200" cy="365125"/>
          </a:xfrm>
        </p:spPr>
        <p:txBody>
          <a:bodyPr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DD211C7E-A55C-4B4B-A6BA-B5F245C85ED3}" type="slidenum"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F3E3C5F8-D68A-4EE1-9FD3-F24D15DD8CC8}"/>
              </a:ext>
            </a:extLst>
          </p:cNvPr>
          <p:cNvSpPr txBox="1">
            <a:spLocks/>
          </p:cNvSpPr>
          <p:nvPr/>
        </p:nvSpPr>
        <p:spPr>
          <a:xfrm>
            <a:off x="371094" y="2718054"/>
            <a:ext cx="11449812" cy="3207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de-DE" sz="1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8" name="Objekt 7">
            <a:extLst>
              <a:ext uri="{FF2B5EF4-FFF2-40B4-BE49-F238E27FC236}">
                <a16:creationId xmlns:a16="http://schemas.microsoft.com/office/drawing/2014/main" id="{9829F258-402A-482E-8C0F-E36881201FB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35952608"/>
              </p:ext>
            </p:extLst>
          </p:nvPr>
        </p:nvGraphicFramePr>
        <p:xfrm>
          <a:off x="6135077" y="4015957"/>
          <a:ext cx="4600476" cy="15516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10" name="Worksheet" r:id="rId4" imgW="12237782" imgH="4122281" progId="Excel.Sheet.12">
                  <p:link updateAutomatic="1"/>
                </p:oleObj>
              </mc:Choice>
              <mc:Fallback>
                <p:oleObj name="Worksheet" r:id="rId4" imgW="12237782" imgH="4122281" progId="Excel.Sheet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135077" y="4015957"/>
                        <a:ext cx="4600476" cy="1551623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D42E76EA-73E4-4401-9836-C88CC458BED9}"/>
              </a:ext>
            </a:extLst>
          </p:cNvPr>
          <p:cNvGrpSpPr/>
          <p:nvPr/>
        </p:nvGrpSpPr>
        <p:grpSpPr>
          <a:xfrm>
            <a:off x="1400175" y="2877583"/>
            <a:ext cx="3003686" cy="3342242"/>
            <a:chOff x="1400175" y="2877583"/>
            <a:chExt cx="3003686" cy="3342242"/>
          </a:xfrm>
        </p:grpSpPr>
        <p:graphicFrame>
          <p:nvGraphicFramePr>
            <p:cNvPr id="9" name="Objekt 8">
              <a:extLst>
                <a:ext uri="{FF2B5EF4-FFF2-40B4-BE49-F238E27FC236}">
                  <a16:creationId xmlns:a16="http://schemas.microsoft.com/office/drawing/2014/main" id="{28D207E9-5799-40B7-952A-FC69CCC54903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875844880"/>
                </p:ext>
              </p:extLst>
            </p:nvPr>
          </p:nvGraphicFramePr>
          <p:xfrm>
            <a:off x="1400175" y="2877583"/>
            <a:ext cx="3003686" cy="268999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11" name="Macro-Enabled Worksheet" r:id="rId6" imgW="13624684" imgH="12199759" progId="Excel.SheetMacroEnabled.12">
                    <p:link updateAutomatic="1"/>
                  </p:oleObj>
                </mc:Choice>
                <mc:Fallback>
                  <p:oleObj name="Macro-Enabled Worksheet" r:id="rId6" imgW="13624684" imgH="12199759" progId="Excel.SheetMacroEnabled.12">
                    <p:link updateAutomatic="1"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1400175" y="2877583"/>
                          <a:ext cx="3003686" cy="2689997"/>
                        </a:xfrm>
                        <a:prstGeom prst="rect">
                          <a:avLst/>
                        </a:prstGeom>
                        <a:solidFill>
                          <a:schemeClr val="tx1"/>
                        </a:solidFill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FE5D72AD-170F-47B4-960D-C1254A1899CE}"/>
                </a:ext>
              </a:extLst>
            </p:cNvPr>
            <p:cNvSpPr txBox="1"/>
            <p:nvPr/>
          </p:nvSpPr>
          <p:spPr>
            <a:xfrm>
              <a:off x="1707973" y="5573493"/>
              <a:ext cx="2388090" cy="646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Anforderungsauflistung</a:t>
              </a:r>
            </a:p>
            <a:p>
              <a:r>
                <a:rPr lang="de-DE" dirty="0"/>
                <a:t>IOT-Anwendungsfall</a:t>
              </a:r>
            </a:p>
          </p:txBody>
        </p:sp>
      </p:grp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AEA43E1A-3489-4627-A444-52861329DE00}"/>
              </a:ext>
            </a:extLst>
          </p:cNvPr>
          <p:cNvGrpSpPr/>
          <p:nvPr/>
        </p:nvGrpSpPr>
        <p:grpSpPr>
          <a:xfrm>
            <a:off x="6322005" y="1078661"/>
            <a:ext cx="4226621" cy="2651260"/>
            <a:chOff x="6096000" y="1160462"/>
            <a:chExt cx="4226621" cy="2651260"/>
          </a:xfrm>
        </p:grpSpPr>
        <p:graphicFrame>
          <p:nvGraphicFramePr>
            <p:cNvPr id="7" name="Objekt 6">
              <a:extLst>
                <a:ext uri="{FF2B5EF4-FFF2-40B4-BE49-F238E27FC236}">
                  <a16:creationId xmlns:a16="http://schemas.microsoft.com/office/drawing/2014/main" id="{56CC02E4-E4B9-45B4-A2EB-9A32A13B81AB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632678068"/>
                </p:ext>
              </p:extLst>
            </p:nvPr>
          </p:nvGraphicFramePr>
          <p:xfrm>
            <a:off x="6096000" y="1160462"/>
            <a:ext cx="4226621" cy="22510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12" name="Worksheet" r:id="rId8" imgW="12176573" imgH="6484426" progId="Excel.Sheet.12">
                    <p:link updateAutomatic="1"/>
                  </p:oleObj>
                </mc:Choice>
                <mc:Fallback>
                  <p:oleObj name="Worksheet" r:id="rId8" imgW="12176573" imgH="6484426" progId="Excel.Sheet.12">
                    <p:link updateAutomatic="1"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6096000" y="1160462"/>
                          <a:ext cx="4226621" cy="2251075"/>
                        </a:xfrm>
                        <a:prstGeom prst="rect">
                          <a:avLst/>
                        </a:prstGeom>
                        <a:solidFill>
                          <a:schemeClr val="tx1"/>
                        </a:solidFill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09EA4C87-91E3-4A43-8731-88A02C3FA837}"/>
                </a:ext>
              </a:extLst>
            </p:cNvPr>
            <p:cNvSpPr txBox="1"/>
            <p:nvPr/>
          </p:nvSpPr>
          <p:spPr>
            <a:xfrm>
              <a:off x="6514711" y="3442390"/>
              <a:ext cx="33891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DLT-Auswahl, </a:t>
              </a:r>
              <a:r>
                <a:rPr lang="de-DE" dirty="0" err="1"/>
                <a:t>Kriteriengewichtung</a:t>
              </a:r>
              <a:endParaRPr lang="de-DE" dirty="0"/>
            </a:p>
          </p:txBody>
        </p:sp>
      </p:grpSp>
      <p:sp>
        <p:nvSpPr>
          <p:cNvPr id="20" name="Textfeld 19">
            <a:extLst>
              <a:ext uri="{FF2B5EF4-FFF2-40B4-BE49-F238E27FC236}">
                <a16:creationId xmlns:a16="http://schemas.microsoft.com/office/drawing/2014/main" id="{59356030-5875-41A5-9A6D-FE50B7685A30}"/>
              </a:ext>
            </a:extLst>
          </p:cNvPr>
          <p:cNvSpPr txBox="1"/>
          <p:nvPr/>
        </p:nvSpPr>
        <p:spPr>
          <a:xfrm>
            <a:off x="6462755" y="5586833"/>
            <a:ext cx="3943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Kostenberechnung, IOT-Anwendungsfall</a:t>
            </a:r>
          </a:p>
        </p:txBody>
      </p:sp>
    </p:spTree>
    <p:extLst>
      <p:ext uri="{BB962C8B-B14F-4D97-AF65-F5344CB8AC3E}">
        <p14:creationId xmlns:p14="http://schemas.microsoft.com/office/powerpoint/2010/main" val="31340300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7C67E3F7-25ED-4AC5-9FA9-E1A1B846E3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" t="8237" r="19097" b="-1"/>
          <a:stretch/>
        </p:blipFill>
        <p:spPr bwMode="auto">
          <a:xfrm>
            <a:off x="3522468" y="10"/>
            <a:ext cx="866953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39843A0-9BCB-4B17-AD8A-8B7754E8B2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3" y="1161288"/>
            <a:ext cx="6196855" cy="1124712"/>
          </a:xfrm>
        </p:spPr>
        <p:txBody>
          <a:bodyPr anchor="b">
            <a:normAutofit fontScale="90000"/>
          </a:bodyPr>
          <a:lstStyle/>
          <a:p>
            <a:r>
              <a:rPr lang="de-DE" sz="4800" dirty="0"/>
              <a:t>Backup</a:t>
            </a:r>
            <a:br>
              <a:rPr lang="de-DE" sz="4800" dirty="0"/>
            </a:br>
            <a:r>
              <a:rPr lang="de-DE" sz="2800" dirty="0"/>
              <a:t>Blockchain als Kommunikationsprotokoll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2CA676E-81CE-4B17-91FE-F7FC9F2DC5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Masterarbeit Sebastian Kanz - April 2020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32818BE-60B3-4FC6-8352-089B02A12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7706" y="6356350"/>
            <a:ext cx="2743200" cy="365125"/>
          </a:xfrm>
        </p:spPr>
        <p:txBody>
          <a:bodyPr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DD211C7E-A55C-4B4B-A6BA-B5F245C85ED3}" type="slidenum"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F3E3C5F8-D68A-4EE1-9FD3-F24D15DD8CC8}"/>
              </a:ext>
            </a:extLst>
          </p:cNvPr>
          <p:cNvSpPr txBox="1">
            <a:spLocks/>
          </p:cNvSpPr>
          <p:nvPr/>
        </p:nvSpPr>
        <p:spPr>
          <a:xfrm>
            <a:off x="371094" y="2718054"/>
            <a:ext cx="11449812" cy="3207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de-DE" sz="1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2C23ACD8-2DDF-4372-869D-63987040B70B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6823452" y="768943"/>
            <a:ext cx="4658914" cy="5320113"/>
          </a:xfrm>
          <a:prstGeom prst="rect">
            <a:avLst/>
          </a:prstGeom>
        </p:spPr>
      </p:pic>
      <p:sp>
        <p:nvSpPr>
          <p:cNvPr id="14" name="Inhaltsplatzhalter 2">
            <a:extLst>
              <a:ext uri="{FF2B5EF4-FFF2-40B4-BE49-F238E27FC236}">
                <a16:creationId xmlns:a16="http://schemas.microsoft.com/office/drawing/2014/main" id="{C5D473DD-E2D1-4F62-9D39-1C8E03F90732}"/>
              </a:ext>
            </a:extLst>
          </p:cNvPr>
          <p:cNvSpPr txBox="1">
            <a:spLocks/>
          </p:cNvSpPr>
          <p:nvPr/>
        </p:nvSpPr>
        <p:spPr>
          <a:xfrm>
            <a:off x="371094" y="2718054"/>
            <a:ext cx="3591306" cy="320725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de-DE" sz="1700" b="1" dirty="0">
                <a:solidFill>
                  <a:prstClr val="white"/>
                </a:solidFill>
              </a:rPr>
              <a:t>Protokoll</a:t>
            </a:r>
            <a:r>
              <a:rPr lang="de-DE" sz="1700" dirty="0">
                <a:solidFill>
                  <a:prstClr val="white"/>
                </a:solidFill>
              </a:rPr>
              <a:t>:</a:t>
            </a:r>
          </a:p>
          <a:p>
            <a:pPr marL="0" indent="0">
              <a:buNone/>
              <a:defRPr/>
            </a:pPr>
            <a:r>
              <a:rPr lang="de-DE" sz="1700" dirty="0">
                <a:solidFill>
                  <a:prstClr val="white"/>
                </a:solidFill>
              </a:rPr>
              <a:t>„Festlegung von Standards und Konventionen für eine reibungslose Datenübertragung zwischen Computern“ –Duden</a:t>
            </a:r>
          </a:p>
          <a:p>
            <a:pPr marL="0" indent="0">
              <a:buNone/>
              <a:defRPr/>
            </a:pPr>
            <a:endParaRPr kumimoji="0" lang="de-DE" sz="17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indent="0">
              <a:buNone/>
              <a:defRPr/>
            </a:pPr>
            <a:r>
              <a:rPr lang="de-DE" sz="1700" b="1" dirty="0">
                <a:solidFill>
                  <a:prstClr val="white"/>
                </a:solidFill>
              </a:rPr>
              <a:t>Kommunikationsprotokoll</a:t>
            </a:r>
            <a:r>
              <a:rPr lang="de-DE" sz="1700" dirty="0">
                <a:solidFill>
                  <a:prstClr val="white"/>
                </a:solidFill>
              </a:rPr>
              <a:t>:</a:t>
            </a:r>
          </a:p>
          <a:p>
            <a:pPr marL="0" indent="0">
              <a:buNone/>
              <a:defRPr/>
            </a:pPr>
            <a:r>
              <a:rPr lang="de-DE" sz="1700" dirty="0">
                <a:solidFill>
                  <a:prstClr val="white"/>
                </a:solidFill>
              </a:rPr>
              <a:t>„Übermittlungsvorschrift bei der Datenübertragung, die die gesamten Festlegungen für Steuerung und Betrieb der Datenübermittlung in einem Übermittlungsabschnitt [...] umfasst“ –Gabler Wirtschaftslexikon</a:t>
            </a:r>
            <a:endParaRPr kumimoji="0" lang="de-DE" sz="17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433513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7C67E3F7-25ED-4AC5-9FA9-E1A1B846E3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" t="8237" r="19097" b="-1"/>
          <a:stretch/>
        </p:blipFill>
        <p:spPr bwMode="auto">
          <a:xfrm>
            <a:off x="3522468" y="10"/>
            <a:ext cx="866953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39843A0-9BCB-4B17-AD8A-8B7754E8B2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3" y="1161288"/>
            <a:ext cx="6196855" cy="1124712"/>
          </a:xfrm>
        </p:spPr>
        <p:txBody>
          <a:bodyPr anchor="b">
            <a:normAutofit fontScale="90000"/>
          </a:bodyPr>
          <a:lstStyle/>
          <a:p>
            <a:r>
              <a:rPr lang="de-DE" sz="4800" dirty="0"/>
              <a:t>Backup</a:t>
            </a:r>
            <a:br>
              <a:rPr lang="de-DE" sz="4800" dirty="0"/>
            </a:br>
            <a:r>
              <a:rPr lang="de-DE" sz="2800" dirty="0"/>
              <a:t>Anforderungsklassifizierung – Standards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2CA676E-81CE-4B17-91FE-F7FC9F2DC5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Masterarbeit Sebastian Kanz - April 2020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32818BE-60B3-4FC6-8352-089B02A12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7706" y="6356350"/>
            <a:ext cx="2743200" cy="365125"/>
          </a:xfrm>
        </p:spPr>
        <p:txBody>
          <a:bodyPr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DD211C7E-A55C-4B4B-A6BA-B5F245C85ED3}" type="slidenum"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F3E3C5F8-D68A-4EE1-9FD3-F24D15DD8CC8}"/>
              </a:ext>
            </a:extLst>
          </p:cNvPr>
          <p:cNvSpPr txBox="1">
            <a:spLocks/>
          </p:cNvSpPr>
          <p:nvPr/>
        </p:nvSpPr>
        <p:spPr>
          <a:xfrm>
            <a:off x="371094" y="2718054"/>
            <a:ext cx="11449812" cy="3207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de-DE" sz="1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Grafik 7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1081E7D0-0466-48E0-A4EC-FB800E7AE6D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5167" y="2619248"/>
            <a:ext cx="8241665" cy="3777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865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7C67E3F7-25ED-4AC5-9FA9-E1A1B846E3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" t="8237" r="19097" b="-1"/>
          <a:stretch/>
        </p:blipFill>
        <p:spPr bwMode="auto">
          <a:xfrm>
            <a:off x="3522468" y="10"/>
            <a:ext cx="866953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39843A0-9BCB-4B17-AD8A-8B7754E8B2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3" y="1161288"/>
            <a:ext cx="6196855" cy="1124712"/>
          </a:xfrm>
        </p:spPr>
        <p:txBody>
          <a:bodyPr anchor="b">
            <a:normAutofit fontScale="90000"/>
          </a:bodyPr>
          <a:lstStyle/>
          <a:p>
            <a:r>
              <a:rPr lang="de-DE" sz="4800" dirty="0"/>
              <a:t>Backup</a:t>
            </a:r>
            <a:br>
              <a:rPr lang="de-DE" sz="4800" dirty="0"/>
            </a:br>
            <a:r>
              <a:rPr lang="de-DE" sz="2800" dirty="0"/>
              <a:t>Anforderungsklassifizierung – Eigenes Modell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2CA676E-81CE-4B17-91FE-F7FC9F2DC5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Masterarbeit Sebastian Kanz - April 2020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32818BE-60B3-4FC6-8352-089B02A12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7706" y="6356350"/>
            <a:ext cx="2743200" cy="365125"/>
          </a:xfrm>
        </p:spPr>
        <p:txBody>
          <a:bodyPr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DD211C7E-A55C-4B4B-A6BA-B5F245C85ED3}" type="slidenum"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F3E3C5F8-D68A-4EE1-9FD3-F24D15DD8CC8}"/>
              </a:ext>
            </a:extLst>
          </p:cNvPr>
          <p:cNvSpPr txBox="1">
            <a:spLocks/>
          </p:cNvSpPr>
          <p:nvPr/>
        </p:nvSpPr>
        <p:spPr>
          <a:xfrm>
            <a:off x="371094" y="2718054"/>
            <a:ext cx="11449812" cy="3207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de-DE" sz="1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Grafik 5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D2C87711-771C-4EB4-8396-789FA8EE27C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385" y="2667127"/>
            <a:ext cx="10863229" cy="3689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041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954FA34-3B32-42E6-AEFE-B727E15B49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" t="8237" r="19097" b="-1"/>
          <a:stretch/>
        </p:blipFill>
        <p:spPr bwMode="auto">
          <a:xfrm>
            <a:off x="3522468" y="10"/>
            <a:ext cx="866953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8517C64-5144-4DF2-8B64-BF04AF95A7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 fontScale="90000"/>
          </a:bodyPr>
          <a:lstStyle/>
          <a:p>
            <a:r>
              <a:rPr lang="de-DE" sz="4800" dirty="0"/>
              <a:t>Einleitung</a:t>
            </a:r>
            <a:br>
              <a:rPr lang="de-DE" sz="2800" dirty="0"/>
            </a:br>
            <a:r>
              <a:rPr lang="de-DE" sz="2800" dirty="0"/>
              <a:t>Motivation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91E82CB-ADC2-4C61-89B0-495B24B8BA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de-DE" dirty="0"/>
              <a:t>Masterarbeit Sebastian Kanz - April 2020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1DF4FBE-88D5-4FD5-BF99-074F14BB7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7706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D211C7E-A55C-4B4B-A6BA-B5F245C85ED3}" type="slidenum">
              <a:rPr lang="de-DE">
                <a:solidFill>
                  <a:schemeClr val="tx1"/>
                </a:solidFill>
              </a:rPr>
              <a:pPr>
                <a:spcAft>
                  <a:spcPts val="600"/>
                </a:spcAft>
              </a:pPr>
              <a:t>4</a:t>
            </a:fld>
            <a:endParaRPr lang="de-DE">
              <a:solidFill>
                <a:schemeClr val="tx1"/>
              </a:solidFill>
            </a:endParaRPr>
          </a:p>
        </p:txBody>
      </p:sp>
      <p:grpSp>
        <p:nvGrpSpPr>
          <p:cNvPr id="76" name="Gruppieren 75">
            <a:extLst>
              <a:ext uri="{FF2B5EF4-FFF2-40B4-BE49-F238E27FC236}">
                <a16:creationId xmlns:a16="http://schemas.microsoft.com/office/drawing/2014/main" id="{D91883D2-AF4F-4BB8-B723-939F6DF93EB7}"/>
              </a:ext>
            </a:extLst>
          </p:cNvPr>
          <p:cNvGrpSpPr/>
          <p:nvPr/>
        </p:nvGrpSpPr>
        <p:grpSpPr>
          <a:xfrm>
            <a:off x="1415901" y="2789510"/>
            <a:ext cx="2072362" cy="2377890"/>
            <a:chOff x="1415901" y="2789510"/>
            <a:chExt cx="2072362" cy="2377890"/>
          </a:xfrm>
        </p:grpSpPr>
        <p:sp>
          <p:nvSpPr>
            <p:cNvPr id="11" name="Rechteck: diagonal liegende Ecken abgerundet 10">
              <a:extLst>
                <a:ext uri="{FF2B5EF4-FFF2-40B4-BE49-F238E27FC236}">
                  <a16:creationId xmlns:a16="http://schemas.microsoft.com/office/drawing/2014/main" id="{0133DECB-8904-4170-9CD6-E539A1F8BD40}"/>
                </a:ext>
              </a:extLst>
            </p:cNvPr>
            <p:cNvSpPr/>
            <p:nvPr/>
          </p:nvSpPr>
          <p:spPr>
            <a:xfrm>
              <a:off x="1820012" y="2789510"/>
              <a:ext cx="1264141" cy="1264141"/>
            </a:xfrm>
            <a:prstGeom prst="round2DiagRect">
              <a:avLst>
                <a:gd name="adj1" fmla="val 29727"/>
                <a:gd name="adj2" fmla="val 0"/>
              </a:avLst>
            </a:prstGeom>
            <a:solidFill>
              <a:srgbClr val="DDEDDD"/>
            </a:solidFill>
          </p:spPr>
          <p:style>
            <a:lnRef idx="0">
              <a:schemeClr val="lt2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/>
          </p:style>
          <p:txBody>
            <a:bodyPr anchor="ctr"/>
            <a:lstStyle/>
            <a:p>
              <a:r>
                <a:rPr lang="de-DE" dirty="0">
                  <a:solidFill>
                    <a:srgbClr val="404040"/>
                  </a:solidFill>
                </a:rPr>
                <a:t>500 Mrd.</a:t>
              </a:r>
            </a:p>
          </p:txBody>
        </p:sp>
        <p:sp>
          <p:nvSpPr>
            <p:cNvPr id="12" name="Freihandform: Form 11">
              <a:extLst>
                <a:ext uri="{FF2B5EF4-FFF2-40B4-BE49-F238E27FC236}">
                  <a16:creationId xmlns:a16="http://schemas.microsoft.com/office/drawing/2014/main" id="{F53F4D8A-5EA3-4860-A686-06CB63867B0F}"/>
                </a:ext>
              </a:extLst>
            </p:cNvPr>
            <p:cNvSpPr/>
            <p:nvPr/>
          </p:nvSpPr>
          <p:spPr>
            <a:xfrm>
              <a:off x="1415901" y="4447400"/>
              <a:ext cx="2072362" cy="720000"/>
            </a:xfrm>
            <a:custGeom>
              <a:avLst/>
              <a:gdLst>
                <a:gd name="connsiteX0" fmla="*/ 0 w 2072362"/>
                <a:gd name="connsiteY0" fmla="*/ 0 h 720000"/>
                <a:gd name="connsiteX1" fmla="*/ 2072362 w 2072362"/>
                <a:gd name="connsiteY1" fmla="*/ 0 h 720000"/>
                <a:gd name="connsiteX2" fmla="*/ 2072362 w 2072362"/>
                <a:gd name="connsiteY2" fmla="*/ 720000 h 720000"/>
                <a:gd name="connsiteX3" fmla="*/ 0 w 2072362"/>
                <a:gd name="connsiteY3" fmla="*/ 720000 h 720000"/>
                <a:gd name="connsiteX4" fmla="*/ 0 w 2072362"/>
                <a:gd name="connsiteY4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2362" h="720000">
                  <a:moveTo>
                    <a:pt x="0" y="0"/>
                  </a:moveTo>
                  <a:lnTo>
                    <a:pt x="2072362" y="0"/>
                  </a:lnTo>
                  <a:lnTo>
                    <a:pt x="2072362" y="720000"/>
                  </a:lnTo>
                  <a:lnTo>
                    <a:pt x="0" y="72000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dk2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8001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lang="de-DE" sz="1800" kern="1200" dirty="0">
                  <a:solidFill>
                    <a:schemeClr val="tx1"/>
                  </a:solidFill>
                </a:rPr>
                <a:t>IOT-Devices bis 2035</a:t>
              </a:r>
            </a:p>
            <a:p>
              <a:pPr marL="0" lvl="0" indent="0" algn="r" defTabSz="8001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lang="de-DE" sz="1200" dirty="0">
                  <a:solidFill>
                    <a:schemeClr val="tx1"/>
                  </a:solidFill>
                </a:rPr>
                <a:t>[1]</a:t>
              </a:r>
              <a:endParaRPr lang="en-US" sz="1200" kern="1200" dirty="0">
                <a:solidFill>
                  <a:schemeClr val="tx1"/>
                </a:solidFill>
              </a:endParaRPr>
            </a:p>
          </p:txBody>
        </p:sp>
      </p:grpSp>
      <p:sp>
        <p:nvSpPr>
          <p:cNvPr id="16" name="Freihandform: Form 15">
            <a:extLst>
              <a:ext uri="{FF2B5EF4-FFF2-40B4-BE49-F238E27FC236}">
                <a16:creationId xmlns:a16="http://schemas.microsoft.com/office/drawing/2014/main" id="{8F357F62-8F62-42FE-8B83-46529A5E2DD7}"/>
              </a:ext>
            </a:extLst>
          </p:cNvPr>
          <p:cNvSpPr/>
          <p:nvPr/>
        </p:nvSpPr>
        <p:spPr>
          <a:xfrm>
            <a:off x="6285953" y="4447400"/>
            <a:ext cx="2072362" cy="720000"/>
          </a:xfrm>
          <a:custGeom>
            <a:avLst/>
            <a:gdLst>
              <a:gd name="connsiteX0" fmla="*/ 0 w 2072362"/>
              <a:gd name="connsiteY0" fmla="*/ 0 h 720000"/>
              <a:gd name="connsiteX1" fmla="*/ 2072362 w 2072362"/>
              <a:gd name="connsiteY1" fmla="*/ 0 h 720000"/>
              <a:gd name="connsiteX2" fmla="*/ 2072362 w 2072362"/>
              <a:gd name="connsiteY2" fmla="*/ 720000 h 720000"/>
              <a:gd name="connsiteX3" fmla="*/ 0 w 2072362"/>
              <a:gd name="connsiteY3" fmla="*/ 720000 h 720000"/>
              <a:gd name="connsiteX4" fmla="*/ 0 w 2072362"/>
              <a:gd name="connsiteY4" fmla="*/ 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72362" h="720000">
                <a:moveTo>
                  <a:pt x="0" y="0"/>
                </a:moveTo>
                <a:lnTo>
                  <a:pt x="2072362" y="0"/>
                </a:lnTo>
                <a:lnTo>
                  <a:pt x="2072362" y="720000"/>
                </a:lnTo>
                <a:lnTo>
                  <a:pt x="0" y="7200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2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dk2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dk2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dk2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8001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  <a:defRPr cap="all"/>
            </a:pPr>
            <a:endParaRPr lang="en-US" sz="1800" kern="1200" dirty="0">
              <a:solidFill>
                <a:schemeClr val="tx1"/>
              </a:solidFill>
            </a:endParaRPr>
          </a:p>
        </p:txBody>
      </p:sp>
      <p:sp>
        <p:nvSpPr>
          <p:cNvPr id="18" name="Freihandform: Form 17">
            <a:extLst>
              <a:ext uri="{FF2B5EF4-FFF2-40B4-BE49-F238E27FC236}">
                <a16:creationId xmlns:a16="http://schemas.microsoft.com/office/drawing/2014/main" id="{38E35F29-C1E4-417E-BE3C-E8F88A2FA2B2}"/>
              </a:ext>
            </a:extLst>
          </p:cNvPr>
          <p:cNvSpPr/>
          <p:nvPr/>
        </p:nvSpPr>
        <p:spPr>
          <a:xfrm>
            <a:off x="8720979" y="4447400"/>
            <a:ext cx="2072362" cy="720000"/>
          </a:xfrm>
          <a:custGeom>
            <a:avLst/>
            <a:gdLst>
              <a:gd name="connsiteX0" fmla="*/ 0 w 2072362"/>
              <a:gd name="connsiteY0" fmla="*/ 0 h 720000"/>
              <a:gd name="connsiteX1" fmla="*/ 2072362 w 2072362"/>
              <a:gd name="connsiteY1" fmla="*/ 0 h 720000"/>
              <a:gd name="connsiteX2" fmla="*/ 2072362 w 2072362"/>
              <a:gd name="connsiteY2" fmla="*/ 720000 h 720000"/>
              <a:gd name="connsiteX3" fmla="*/ 0 w 2072362"/>
              <a:gd name="connsiteY3" fmla="*/ 720000 h 720000"/>
              <a:gd name="connsiteX4" fmla="*/ 0 w 2072362"/>
              <a:gd name="connsiteY4" fmla="*/ 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72362" h="720000">
                <a:moveTo>
                  <a:pt x="0" y="0"/>
                </a:moveTo>
                <a:lnTo>
                  <a:pt x="2072362" y="0"/>
                </a:lnTo>
                <a:lnTo>
                  <a:pt x="2072362" y="720000"/>
                </a:lnTo>
                <a:lnTo>
                  <a:pt x="0" y="7200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2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dk2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dk2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dk2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8001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  <a:defRPr cap="all"/>
            </a:pPr>
            <a:endParaRPr lang="en-US" sz="1800" kern="1200" dirty="0">
              <a:solidFill>
                <a:schemeClr val="tx1"/>
              </a:solidFill>
            </a:endParaRPr>
          </a:p>
        </p:txBody>
      </p:sp>
      <p:grpSp>
        <p:nvGrpSpPr>
          <p:cNvPr id="78" name="Gruppieren 77">
            <a:extLst>
              <a:ext uri="{FF2B5EF4-FFF2-40B4-BE49-F238E27FC236}">
                <a16:creationId xmlns:a16="http://schemas.microsoft.com/office/drawing/2014/main" id="{0299DCB4-884A-48B7-921E-8CEAFA15BD5B}"/>
              </a:ext>
            </a:extLst>
          </p:cNvPr>
          <p:cNvGrpSpPr/>
          <p:nvPr/>
        </p:nvGrpSpPr>
        <p:grpSpPr>
          <a:xfrm>
            <a:off x="3850927" y="2789510"/>
            <a:ext cx="2072362" cy="2377890"/>
            <a:chOff x="3850927" y="2789510"/>
            <a:chExt cx="2072362" cy="2377890"/>
          </a:xfrm>
        </p:grpSpPr>
        <p:sp>
          <p:nvSpPr>
            <p:cNvPr id="13" name="Rechteck: diagonal liegende Ecken abgerundet 12">
              <a:extLst>
                <a:ext uri="{FF2B5EF4-FFF2-40B4-BE49-F238E27FC236}">
                  <a16:creationId xmlns:a16="http://schemas.microsoft.com/office/drawing/2014/main" id="{BF6AB48C-91F9-492F-BFB7-0CA8BEE5C4C3}"/>
                </a:ext>
              </a:extLst>
            </p:cNvPr>
            <p:cNvSpPr/>
            <p:nvPr/>
          </p:nvSpPr>
          <p:spPr>
            <a:xfrm>
              <a:off x="4255038" y="2789510"/>
              <a:ext cx="1264141" cy="1264141"/>
            </a:xfrm>
            <a:prstGeom prst="round2DiagRect">
              <a:avLst>
                <a:gd name="adj1" fmla="val 29727"/>
                <a:gd name="adj2" fmla="val 0"/>
              </a:avLst>
            </a:prstGeom>
            <a:solidFill>
              <a:srgbClr val="E1EDFD"/>
            </a:solidFill>
          </p:spPr>
          <p:style>
            <a:lnRef idx="0">
              <a:schemeClr val="lt2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14" name="Freihandform: Form 13">
              <a:extLst>
                <a:ext uri="{FF2B5EF4-FFF2-40B4-BE49-F238E27FC236}">
                  <a16:creationId xmlns:a16="http://schemas.microsoft.com/office/drawing/2014/main" id="{2224C80F-C678-4A15-9135-740B8AAA1081}"/>
                </a:ext>
              </a:extLst>
            </p:cNvPr>
            <p:cNvSpPr/>
            <p:nvPr/>
          </p:nvSpPr>
          <p:spPr>
            <a:xfrm>
              <a:off x="3850927" y="4447400"/>
              <a:ext cx="2072362" cy="720000"/>
            </a:xfrm>
            <a:custGeom>
              <a:avLst/>
              <a:gdLst>
                <a:gd name="connsiteX0" fmla="*/ 0 w 2072362"/>
                <a:gd name="connsiteY0" fmla="*/ 0 h 720000"/>
                <a:gd name="connsiteX1" fmla="*/ 2072362 w 2072362"/>
                <a:gd name="connsiteY1" fmla="*/ 0 h 720000"/>
                <a:gd name="connsiteX2" fmla="*/ 2072362 w 2072362"/>
                <a:gd name="connsiteY2" fmla="*/ 720000 h 720000"/>
                <a:gd name="connsiteX3" fmla="*/ 0 w 2072362"/>
                <a:gd name="connsiteY3" fmla="*/ 720000 h 720000"/>
                <a:gd name="connsiteX4" fmla="*/ 0 w 2072362"/>
                <a:gd name="connsiteY4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2362" h="720000">
                  <a:moveTo>
                    <a:pt x="0" y="0"/>
                  </a:moveTo>
                  <a:lnTo>
                    <a:pt x="2072362" y="0"/>
                  </a:lnTo>
                  <a:lnTo>
                    <a:pt x="2072362" y="720000"/>
                  </a:lnTo>
                  <a:lnTo>
                    <a:pt x="0" y="72000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dk2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8001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lang="de-DE" sz="1800" kern="1200" dirty="0">
                  <a:solidFill>
                    <a:schemeClr val="tx1"/>
                  </a:solidFill>
                </a:rPr>
                <a:t>IOT</a:t>
              </a:r>
            </a:p>
            <a:p>
              <a:pPr marL="0" lvl="0" indent="0" algn="ctr" defTabSz="8001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lang="de-DE" sz="1800" kern="1200" dirty="0">
                  <a:solidFill>
                    <a:schemeClr val="tx1"/>
                  </a:solidFill>
                </a:rPr>
                <a:t>Großes Potential</a:t>
              </a:r>
              <a:endParaRPr lang="en-US" sz="1800" kern="1200" dirty="0">
                <a:solidFill>
                  <a:schemeClr val="tx1"/>
                </a:solidFill>
              </a:endParaRPr>
            </a:p>
          </p:txBody>
        </p:sp>
        <p:pic>
          <p:nvPicPr>
            <p:cNvPr id="19" name="Grafik 18" descr="Rakete">
              <a:extLst>
                <a:ext uri="{FF2B5EF4-FFF2-40B4-BE49-F238E27FC236}">
                  <a16:creationId xmlns:a16="http://schemas.microsoft.com/office/drawing/2014/main" id="{86A11543-9F3E-4A04-A248-A857426E162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429908" y="2948961"/>
              <a:ext cx="914400" cy="914400"/>
            </a:xfrm>
            <a:prstGeom prst="rect">
              <a:avLst/>
            </a:prstGeom>
          </p:spPr>
        </p:pic>
      </p:grpSp>
      <p:grpSp>
        <p:nvGrpSpPr>
          <p:cNvPr id="79" name="Gruppieren 78">
            <a:extLst>
              <a:ext uri="{FF2B5EF4-FFF2-40B4-BE49-F238E27FC236}">
                <a16:creationId xmlns:a16="http://schemas.microsoft.com/office/drawing/2014/main" id="{0A0AC497-C613-4FC1-A908-52AE7369DF94}"/>
              </a:ext>
            </a:extLst>
          </p:cNvPr>
          <p:cNvGrpSpPr/>
          <p:nvPr/>
        </p:nvGrpSpPr>
        <p:grpSpPr>
          <a:xfrm>
            <a:off x="6285953" y="2789510"/>
            <a:ext cx="2072362" cy="2377890"/>
            <a:chOff x="6285953" y="2789510"/>
            <a:chExt cx="2072362" cy="2377890"/>
          </a:xfrm>
        </p:grpSpPr>
        <p:sp>
          <p:nvSpPr>
            <p:cNvPr id="15" name="Rechteck: diagonal liegende Ecken abgerundet 14">
              <a:extLst>
                <a:ext uri="{FF2B5EF4-FFF2-40B4-BE49-F238E27FC236}">
                  <a16:creationId xmlns:a16="http://schemas.microsoft.com/office/drawing/2014/main" id="{4CBA4571-2108-4579-98C1-90B51F2DE1C8}"/>
                </a:ext>
              </a:extLst>
            </p:cNvPr>
            <p:cNvSpPr/>
            <p:nvPr/>
          </p:nvSpPr>
          <p:spPr>
            <a:xfrm>
              <a:off x="6690064" y="2789510"/>
              <a:ext cx="1264141" cy="1264141"/>
            </a:xfrm>
            <a:prstGeom prst="round2DiagRect">
              <a:avLst>
                <a:gd name="adj1" fmla="val 29727"/>
                <a:gd name="adj2" fmla="val 0"/>
              </a:avLst>
            </a:prstGeom>
            <a:solidFill>
              <a:srgbClr val="E7DDEC"/>
            </a:solidFill>
          </p:spPr>
          <p:style>
            <a:lnRef idx="0">
              <a:schemeClr val="lt2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pic>
          <p:nvPicPr>
            <p:cNvPr id="20" name="Grafik 19" descr="Gruppe von Personen">
              <a:extLst>
                <a:ext uri="{FF2B5EF4-FFF2-40B4-BE49-F238E27FC236}">
                  <a16:creationId xmlns:a16="http://schemas.microsoft.com/office/drawing/2014/main" id="{47D38EEA-17B1-4356-B32D-88A875A29A1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864934" y="2965829"/>
              <a:ext cx="914400" cy="914400"/>
            </a:xfrm>
            <a:prstGeom prst="rect">
              <a:avLst/>
            </a:prstGeom>
          </p:spPr>
        </p:pic>
        <p:sp>
          <p:nvSpPr>
            <p:cNvPr id="21" name="Freihandform: Form 20">
              <a:extLst>
                <a:ext uri="{FF2B5EF4-FFF2-40B4-BE49-F238E27FC236}">
                  <a16:creationId xmlns:a16="http://schemas.microsoft.com/office/drawing/2014/main" id="{4C28C156-34A0-4A4C-B493-CABBEBCDF107}"/>
                </a:ext>
              </a:extLst>
            </p:cNvPr>
            <p:cNvSpPr/>
            <p:nvPr/>
          </p:nvSpPr>
          <p:spPr>
            <a:xfrm>
              <a:off x="6285953" y="4447400"/>
              <a:ext cx="2072362" cy="720000"/>
            </a:xfrm>
            <a:custGeom>
              <a:avLst/>
              <a:gdLst>
                <a:gd name="connsiteX0" fmla="*/ 0 w 2072362"/>
                <a:gd name="connsiteY0" fmla="*/ 0 h 720000"/>
                <a:gd name="connsiteX1" fmla="*/ 2072362 w 2072362"/>
                <a:gd name="connsiteY1" fmla="*/ 0 h 720000"/>
                <a:gd name="connsiteX2" fmla="*/ 2072362 w 2072362"/>
                <a:gd name="connsiteY2" fmla="*/ 720000 h 720000"/>
                <a:gd name="connsiteX3" fmla="*/ 0 w 2072362"/>
                <a:gd name="connsiteY3" fmla="*/ 720000 h 720000"/>
                <a:gd name="connsiteX4" fmla="*/ 0 w 2072362"/>
                <a:gd name="connsiteY4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2362" h="720000">
                  <a:moveTo>
                    <a:pt x="0" y="0"/>
                  </a:moveTo>
                  <a:lnTo>
                    <a:pt x="2072362" y="0"/>
                  </a:lnTo>
                  <a:lnTo>
                    <a:pt x="2072362" y="720000"/>
                  </a:lnTo>
                  <a:lnTo>
                    <a:pt x="0" y="72000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dk2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8001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lang="de-DE" sz="1800" kern="1200" dirty="0">
                  <a:solidFill>
                    <a:schemeClr val="tx1"/>
                  </a:solidFill>
                </a:rPr>
                <a:t>IOT</a:t>
              </a:r>
            </a:p>
            <a:p>
              <a:pPr marL="0" lvl="0" indent="0" algn="ctr" defTabSz="8001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lang="de-DE" sz="1800" kern="1200" dirty="0">
                  <a:solidFill>
                    <a:schemeClr val="tx1"/>
                  </a:solidFill>
                </a:rPr>
                <a:t>Viele Stakeholder</a:t>
              </a:r>
              <a:endParaRPr lang="en-US" sz="1800" kern="1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80" name="Gruppieren 79">
            <a:extLst>
              <a:ext uri="{FF2B5EF4-FFF2-40B4-BE49-F238E27FC236}">
                <a16:creationId xmlns:a16="http://schemas.microsoft.com/office/drawing/2014/main" id="{18DEDF4D-CB7F-4316-A2A0-91337C8E9C6F}"/>
              </a:ext>
            </a:extLst>
          </p:cNvPr>
          <p:cNvGrpSpPr/>
          <p:nvPr/>
        </p:nvGrpSpPr>
        <p:grpSpPr>
          <a:xfrm>
            <a:off x="8720979" y="1837687"/>
            <a:ext cx="2072362" cy="3329713"/>
            <a:chOff x="8720979" y="1837687"/>
            <a:chExt cx="2072362" cy="3329713"/>
          </a:xfrm>
        </p:grpSpPr>
        <p:sp>
          <p:nvSpPr>
            <p:cNvPr id="17" name="Rechteck: diagonal liegende Ecken abgerundet 16">
              <a:extLst>
                <a:ext uri="{FF2B5EF4-FFF2-40B4-BE49-F238E27FC236}">
                  <a16:creationId xmlns:a16="http://schemas.microsoft.com/office/drawing/2014/main" id="{40E18103-7915-4272-A991-A06B7B3232F9}"/>
                </a:ext>
              </a:extLst>
            </p:cNvPr>
            <p:cNvSpPr/>
            <p:nvPr/>
          </p:nvSpPr>
          <p:spPr>
            <a:xfrm>
              <a:off x="9125090" y="2789510"/>
              <a:ext cx="1264141" cy="1264141"/>
            </a:xfrm>
            <a:prstGeom prst="round2DiagRect">
              <a:avLst>
                <a:gd name="adj1" fmla="val 29727"/>
                <a:gd name="adj2" fmla="val 0"/>
              </a:avLst>
            </a:prstGeom>
            <a:solidFill>
              <a:srgbClr val="F8CECC"/>
            </a:solidFill>
          </p:spPr>
          <p:style>
            <a:lnRef idx="0">
              <a:schemeClr val="lt2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pic>
          <p:nvPicPr>
            <p:cNvPr id="22" name="Grafik 21" descr="Blockchain">
              <a:extLst>
                <a:ext uri="{FF2B5EF4-FFF2-40B4-BE49-F238E27FC236}">
                  <a16:creationId xmlns:a16="http://schemas.microsoft.com/office/drawing/2014/main" id="{485F708C-ECC2-4535-AA96-6F37169DA4A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299960" y="2948961"/>
              <a:ext cx="914400" cy="914400"/>
            </a:xfrm>
            <a:prstGeom prst="rect">
              <a:avLst/>
            </a:prstGeom>
          </p:spPr>
        </p:pic>
        <p:sp>
          <p:nvSpPr>
            <p:cNvPr id="23" name="Freihandform: Form 22">
              <a:extLst>
                <a:ext uri="{FF2B5EF4-FFF2-40B4-BE49-F238E27FC236}">
                  <a16:creationId xmlns:a16="http://schemas.microsoft.com/office/drawing/2014/main" id="{12419807-0158-4E16-A062-A53586701E44}"/>
                </a:ext>
              </a:extLst>
            </p:cNvPr>
            <p:cNvSpPr/>
            <p:nvPr/>
          </p:nvSpPr>
          <p:spPr>
            <a:xfrm>
              <a:off x="8720979" y="4447400"/>
              <a:ext cx="2072362" cy="720000"/>
            </a:xfrm>
            <a:custGeom>
              <a:avLst/>
              <a:gdLst>
                <a:gd name="connsiteX0" fmla="*/ 0 w 2072362"/>
                <a:gd name="connsiteY0" fmla="*/ 0 h 720000"/>
                <a:gd name="connsiteX1" fmla="*/ 2072362 w 2072362"/>
                <a:gd name="connsiteY1" fmla="*/ 0 h 720000"/>
                <a:gd name="connsiteX2" fmla="*/ 2072362 w 2072362"/>
                <a:gd name="connsiteY2" fmla="*/ 720000 h 720000"/>
                <a:gd name="connsiteX3" fmla="*/ 0 w 2072362"/>
                <a:gd name="connsiteY3" fmla="*/ 720000 h 720000"/>
                <a:gd name="connsiteX4" fmla="*/ 0 w 2072362"/>
                <a:gd name="connsiteY4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2362" h="720000">
                  <a:moveTo>
                    <a:pt x="0" y="0"/>
                  </a:moveTo>
                  <a:lnTo>
                    <a:pt x="2072362" y="0"/>
                  </a:lnTo>
                  <a:lnTo>
                    <a:pt x="2072362" y="720000"/>
                  </a:lnTo>
                  <a:lnTo>
                    <a:pt x="0" y="72000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dk2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8001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lang="de-DE" sz="1800" kern="1200" dirty="0">
                  <a:solidFill>
                    <a:schemeClr val="tx1"/>
                  </a:solidFill>
                </a:rPr>
                <a:t>Blockchain-Technologie als </a:t>
              </a:r>
              <a:r>
                <a:rPr lang="de-DE" sz="1800" kern="1200" dirty="0" err="1">
                  <a:solidFill>
                    <a:schemeClr val="tx1"/>
                  </a:solidFill>
                </a:rPr>
                <a:t>Enabler</a:t>
              </a:r>
              <a:r>
                <a:rPr lang="de-DE" sz="1800" kern="1200" dirty="0">
                  <a:solidFill>
                    <a:schemeClr val="tx1"/>
                  </a:solidFill>
                </a:rPr>
                <a:t>?</a:t>
              </a:r>
              <a:endParaRPr lang="en-US" sz="1800" kern="1200" dirty="0">
                <a:solidFill>
                  <a:schemeClr val="tx1"/>
                </a:solidFill>
              </a:endParaRPr>
            </a:p>
          </p:txBody>
        </p:sp>
        <p:pic>
          <p:nvPicPr>
            <p:cNvPr id="6" name="Grafik 5" descr="Fragezeichen">
              <a:extLst>
                <a:ext uri="{FF2B5EF4-FFF2-40B4-BE49-F238E27FC236}">
                  <a16:creationId xmlns:a16="http://schemas.microsoft.com/office/drawing/2014/main" id="{FE47DACE-5D60-45FE-A5D9-201AC5EFE19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9302140" y="1837687"/>
              <a:ext cx="914400" cy="914400"/>
            </a:xfrm>
            <a:prstGeom prst="rect">
              <a:avLst/>
            </a:prstGeom>
          </p:spPr>
        </p:pic>
      </p:grpSp>
      <p:grpSp>
        <p:nvGrpSpPr>
          <p:cNvPr id="74" name="Gruppieren 73">
            <a:extLst>
              <a:ext uri="{FF2B5EF4-FFF2-40B4-BE49-F238E27FC236}">
                <a16:creationId xmlns:a16="http://schemas.microsoft.com/office/drawing/2014/main" id="{F9233186-F474-4ADD-B5AC-A3110EBC0B74}"/>
              </a:ext>
            </a:extLst>
          </p:cNvPr>
          <p:cNvGrpSpPr/>
          <p:nvPr/>
        </p:nvGrpSpPr>
        <p:grpSpPr>
          <a:xfrm>
            <a:off x="5156109" y="1188483"/>
            <a:ext cx="2745456" cy="1264141"/>
            <a:chOff x="3698887" y="1282309"/>
            <a:chExt cx="2745456" cy="1264141"/>
          </a:xfrm>
        </p:grpSpPr>
        <p:sp>
          <p:nvSpPr>
            <p:cNvPr id="72" name="Denkblase: wolkenförmig 71">
              <a:extLst>
                <a:ext uri="{FF2B5EF4-FFF2-40B4-BE49-F238E27FC236}">
                  <a16:creationId xmlns:a16="http://schemas.microsoft.com/office/drawing/2014/main" id="{AEFE06F0-AD59-4912-A5FC-52C942FE82EE}"/>
                </a:ext>
              </a:extLst>
            </p:cNvPr>
            <p:cNvSpPr/>
            <p:nvPr/>
          </p:nvSpPr>
          <p:spPr>
            <a:xfrm>
              <a:off x="3698887" y="1282309"/>
              <a:ext cx="2745456" cy="1264141"/>
            </a:xfrm>
            <a:prstGeom prst="cloudCallout">
              <a:avLst>
                <a:gd name="adj1" fmla="val -46656"/>
                <a:gd name="adj2" fmla="val 62217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26" name="Grafik 25" descr="Stadt">
              <a:extLst>
                <a:ext uri="{FF2B5EF4-FFF2-40B4-BE49-F238E27FC236}">
                  <a16:creationId xmlns:a16="http://schemas.microsoft.com/office/drawing/2014/main" id="{0D619BFC-8910-4546-A38C-AF469E8917A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5195368" y="1804713"/>
              <a:ext cx="540000" cy="540000"/>
            </a:xfrm>
            <a:prstGeom prst="rect">
              <a:avLst/>
            </a:prstGeom>
          </p:spPr>
        </p:pic>
        <p:pic>
          <p:nvPicPr>
            <p:cNvPr id="31" name="Grafik 30" descr="Roboterhand">
              <a:extLst>
                <a:ext uri="{FF2B5EF4-FFF2-40B4-BE49-F238E27FC236}">
                  <a16:creationId xmlns:a16="http://schemas.microsoft.com/office/drawing/2014/main" id="{FD7C3CCF-AAA7-4FC0-BE62-9399D38133DD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5059386" y="1297687"/>
              <a:ext cx="540000" cy="540000"/>
            </a:xfrm>
            <a:prstGeom prst="rect">
              <a:avLst/>
            </a:prstGeom>
          </p:spPr>
        </p:pic>
        <p:pic>
          <p:nvPicPr>
            <p:cNvPr id="65" name="Grafik 64" descr="Lichter an">
              <a:extLst>
                <a:ext uri="{FF2B5EF4-FFF2-40B4-BE49-F238E27FC236}">
                  <a16:creationId xmlns:a16="http://schemas.microsoft.com/office/drawing/2014/main" id="{C8855515-56A0-4D02-ABDE-237E8E82CC86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4588265" y="1674210"/>
              <a:ext cx="540000" cy="540000"/>
            </a:xfrm>
            <a:prstGeom prst="rect">
              <a:avLst/>
            </a:prstGeom>
          </p:spPr>
        </p:pic>
        <p:pic>
          <p:nvPicPr>
            <p:cNvPr id="67" name="Grafik 66" descr="Haus">
              <a:extLst>
                <a:ext uri="{FF2B5EF4-FFF2-40B4-BE49-F238E27FC236}">
                  <a16:creationId xmlns:a16="http://schemas.microsoft.com/office/drawing/2014/main" id="{EBCBD112-F7D4-4693-B9BA-8FF35FD14E10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4022945" y="1723644"/>
              <a:ext cx="540000" cy="540000"/>
            </a:xfrm>
            <a:prstGeom prst="rect">
              <a:avLst/>
            </a:prstGeom>
          </p:spPr>
        </p:pic>
        <p:pic>
          <p:nvPicPr>
            <p:cNvPr id="69" name="Grafik 68" descr="Elektroauto">
              <a:extLst>
                <a:ext uri="{FF2B5EF4-FFF2-40B4-BE49-F238E27FC236}">
                  <a16:creationId xmlns:a16="http://schemas.microsoft.com/office/drawing/2014/main" id="{37F0EA19-3C32-4919-BEDB-B387A041FB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5632937" y="1353486"/>
              <a:ext cx="540000" cy="540000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11716399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954FA34-3B32-42E6-AEFE-B727E15B49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" t="8237" r="19097" b="-1"/>
          <a:stretch/>
        </p:blipFill>
        <p:spPr bwMode="auto">
          <a:xfrm>
            <a:off x="3522468" y="10"/>
            <a:ext cx="866953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8517C64-5144-4DF2-8B64-BF04AF95A7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 fontScale="90000"/>
          </a:bodyPr>
          <a:lstStyle/>
          <a:p>
            <a:r>
              <a:rPr lang="de-DE" sz="4800" dirty="0"/>
              <a:t>Einleitung</a:t>
            </a:r>
            <a:br>
              <a:rPr lang="de-DE" sz="2800" dirty="0"/>
            </a:br>
            <a:r>
              <a:rPr lang="de-DE" sz="2800" dirty="0"/>
              <a:t>These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91E82CB-ADC2-4C61-89B0-495B24B8BA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Masterarbeit Sebastian Kanz - April 2020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1DF4FBE-88D5-4FD5-BF99-074F14BB7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7706" y="6356350"/>
            <a:ext cx="2743200" cy="365125"/>
          </a:xfrm>
        </p:spPr>
        <p:txBody>
          <a:bodyPr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DD211C7E-A55C-4B4B-A6BA-B5F245C85ED3}" type="slidenum"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77E81AD4-1C0E-4A34-B48F-FCF4658C4E79}"/>
              </a:ext>
            </a:extLst>
          </p:cNvPr>
          <p:cNvSpPr/>
          <p:nvPr/>
        </p:nvSpPr>
        <p:spPr>
          <a:xfrm>
            <a:off x="1407280" y="3382558"/>
            <a:ext cx="9377440" cy="861774"/>
          </a:xfrm>
          <a:prstGeom prst="rect">
            <a:avLst/>
          </a:prstGeom>
          <a:solidFill>
            <a:srgbClr val="404040">
              <a:alpha val="85000"/>
            </a:srgbClr>
          </a:solidFill>
          <a:ln w="12700">
            <a:solidFill>
              <a:srgbClr val="E1EDFD"/>
            </a:solidFill>
          </a:ln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„DLT eignet sich als Technologie für IOT und die nicht-funktionalen Anforderungen sind für alle DLT-IOT-Anwendungsfälle gleich.“</a:t>
            </a:r>
            <a:endParaRPr kumimoji="0" lang="en-US" sz="2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071205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7C67E3F7-25ED-4AC5-9FA9-E1A1B846E3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" t="8237" r="19097" b="-1"/>
          <a:stretch/>
        </p:blipFill>
        <p:spPr bwMode="auto">
          <a:xfrm>
            <a:off x="3522468" y="10"/>
            <a:ext cx="866953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39843A0-9BCB-4B17-AD8A-8B7754E8B2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4869500" cy="1124712"/>
          </a:xfrm>
        </p:spPr>
        <p:txBody>
          <a:bodyPr anchor="b">
            <a:normAutofit fontScale="90000"/>
          </a:bodyPr>
          <a:lstStyle/>
          <a:p>
            <a:r>
              <a:rPr lang="de-DE" sz="4800" dirty="0"/>
              <a:t>Einleitung</a:t>
            </a:r>
            <a:br>
              <a:rPr lang="de-DE" sz="2800" dirty="0"/>
            </a:br>
            <a:r>
              <a:rPr lang="de-DE" sz="2800" dirty="0"/>
              <a:t>IOT-Anwendungsfall: Pay-As-</a:t>
            </a:r>
            <a:r>
              <a:rPr lang="de-DE" sz="2800" dirty="0" err="1"/>
              <a:t>You</a:t>
            </a:r>
            <a:r>
              <a:rPr lang="de-DE" sz="2800" dirty="0"/>
              <a:t>-Use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5CE1E84-E550-4344-AC5D-AD48708BF3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r>
              <a:rPr lang="de-DE" sz="1700" dirty="0"/>
              <a:t>Vermietung von Kaffeemaschinen über eine einheitliche Plattform</a:t>
            </a:r>
          </a:p>
          <a:p>
            <a:endParaRPr lang="de-DE" sz="1700" dirty="0"/>
          </a:p>
          <a:p>
            <a:r>
              <a:rPr lang="de-DE" sz="1700" dirty="0"/>
              <a:t>Abbildung und automatische Prozessierung von Miet-, Service- und Lieferverträgen</a:t>
            </a:r>
          </a:p>
          <a:p>
            <a:endParaRPr lang="de-DE" sz="1700" dirty="0"/>
          </a:p>
          <a:p>
            <a:r>
              <a:rPr lang="de-DE" sz="1700" dirty="0"/>
              <a:t>Prepaid-Guthaben kann durch den Kunden per Smartphone an der Kaffeemaschine eingelöst werden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2CA676E-81CE-4B17-91FE-F7FC9F2DC5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de-DE"/>
              <a:t>Masterarbeit Sebastian Kanz - April 2020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32818BE-60B3-4FC6-8352-089B02A12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7706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D211C7E-A55C-4B4B-A6BA-B5F245C85ED3}" type="slidenum">
              <a:rPr lang="de-DE">
                <a:solidFill>
                  <a:schemeClr val="tx1"/>
                </a:solidFill>
              </a:rPr>
              <a:pPr>
                <a:spcAft>
                  <a:spcPts val="600"/>
                </a:spcAft>
              </a:pPr>
              <a:t>6</a:t>
            </a:fld>
            <a:endParaRPr lang="de-DE">
              <a:solidFill>
                <a:schemeClr val="tx1"/>
              </a:solidFill>
            </a:endParaRPr>
          </a:p>
        </p:txBody>
      </p:sp>
      <p:pic>
        <p:nvPicPr>
          <p:cNvPr id="36" name="Inhaltsplatzhalter 4">
            <a:extLst>
              <a:ext uri="{FF2B5EF4-FFF2-40B4-BE49-F238E27FC236}">
                <a16:creationId xmlns:a16="http://schemas.microsoft.com/office/drawing/2014/main" id="{400A85F5-2C84-4E66-88BA-DA36B584118B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66554" y="698856"/>
            <a:ext cx="5309659" cy="5460287"/>
          </a:xfrm>
          <a:prstGeom prst="rect">
            <a:avLst/>
          </a:prstGeom>
          <a:effectLst/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2174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Rectangle 136">
            <a:extLst>
              <a:ext uri="{FF2B5EF4-FFF2-40B4-BE49-F238E27FC236}">
                <a16:creationId xmlns:a16="http://schemas.microsoft.com/office/drawing/2014/main" id="{22A397E7-BF60-45B2-84C7-B074B76C37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DC05222F-C881-4D32-9E4B-307FD0CC19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4" r="19382"/>
          <a:stretch/>
        </p:blipFill>
        <p:spPr bwMode="auto">
          <a:xfrm>
            <a:off x="4283902" y="10"/>
            <a:ext cx="7908098" cy="6857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9" name="Rectangle 138">
            <a:extLst>
              <a:ext uri="{FF2B5EF4-FFF2-40B4-BE49-F238E27FC236}">
                <a16:creationId xmlns:a16="http://schemas.microsoft.com/office/drawing/2014/main" id="{890DEF05-784E-4B61-89E4-04C4ECF4E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36000">
                <a:schemeClr val="tx1">
                  <a:lumMod val="95000"/>
                  <a:lumOff val="5000"/>
                </a:schemeClr>
              </a:gs>
              <a:gs pos="81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8EDED28B-428F-4471-8366-F2A9430CDF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8663" y="1115219"/>
            <a:ext cx="7463615" cy="2387600"/>
          </a:xfrm>
        </p:spPr>
        <p:txBody>
          <a:bodyPr>
            <a:normAutofit/>
          </a:bodyPr>
          <a:lstStyle/>
          <a:p>
            <a:pPr algn="l"/>
            <a:r>
              <a:rPr lang="en-US" sz="5400" dirty="0" err="1">
                <a:solidFill>
                  <a:schemeClr val="bg1"/>
                </a:solidFill>
              </a:rPr>
              <a:t>Theoretische</a:t>
            </a:r>
            <a:r>
              <a:rPr lang="en-US" sz="5400" dirty="0">
                <a:solidFill>
                  <a:schemeClr val="bg1"/>
                </a:solidFill>
              </a:rPr>
              <a:t> </a:t>
            </a:r>
            <a:r>
              <a:rPr lang="en-US" sz="5400" dirty="0" err="1">
                <a:solidFill>
                  <a:schemeClr val="bg1"/>
                </a:solidFill>
              </a:rPr>
              <a:t>Grundlagen</a:t>
            </a:r>
            <a:endParaRPr lang="de-DE" sz="5000" dirty="0">
              <a:solidFill>
                <a:schemeClr val="bg1"/>
              </a:solidFill>
            </a:endParaRPr>
          </a:p>
        </p:txBody>
      </p:sp>
      <p:sp>
        <p:nvSpPr>
          <p:cNvPr id="7" name="Untertitel 6">
            <a:extLst>
              <a:ext uri="{FF2B5EF4-FFF2-40B4-BE49-F238E27FC236}">
                <a16:creationId xmlns:a16="http://schemas.microsoft.com/office/drawing/2014/main" id="{83F58211-DB9A-45C4-8195-AF861EFFFB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8663" y="3902075"/>
            <a:ext cx="5505449" cy="1655762"/>
          </a:xfrm>
        </p:spPr>
        <p:txBody>
          <a:bodyPr>
            <a:normAutofit/>
          </a:bodyPr>
          <a:lstStyle/>
          <a:p>
            <a:pPr algn="l"/>
            <a:r>
              <a:rPr lang="en-US" sz="2000" dirty="0">
                <a:solidFill>
                  <a:schemeClr val="bg1"/>
                </a:solidFill>
              </a:rPr>
              <a:t>Distributed Ledger Technologies</a:t>
            </a:r>
          </a:p>
          <a:p>
            <a:pPr algn="l"/>
            <a:r>
              <a:rPr lang="en-US" sz="2000" dirty="0">
                <a:solidFill>
                  <a:schemeClr val="bg1"/>
                </a:solidFill>
              </a:rPr>
              <a:t>Internet of Things</a:t>
            </a:r>
          </a:p>
        </p:txBody>
      </p: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C41BAEC7-F7B0-4224-8B18-8F74B7D87F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28585" y="3681408"/>
            <a:ext cx="1193482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3E21551-CC3D-48BA-867C-77E843D8D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DD211C7E-A55C-4B4B-A6BA-B5F245C85ED3}" type="slidenum"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ußzeilenplatzhalter 3">
            <a:extLst>
              <a:ext uri="{FF2B5EF4-FFF2-40B4-BE49-F238E27FC236}">
                <a16:creationId xmlns:a16="http://schemas.microsoft.com/office/drawing/2014/main" id="{E09FEEE5-0B7B-4D69-A8B6-121C0696B7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Masterarbeit Sebastian Kanz - April 2020</a:t>
            </a:r>
          </a:p>
        </p:txBody>
      </p:sp>
    </p:spTree>
    <p:extLst>
      <p:ext uri="{BB962C8B-B14F-4D97-AF65-F5344CB8AC3E}">
        <p14:creationId xmlns:p14="http://schemas.microsoft.com/office/powerpoint/2010/main" val="2688237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7C67E3F7-25ED-4AC5-9FA9-E1A1B846E3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" t="8237" r="19097" b="-1"/>
          <a:stretch/>
        </p:blipFill>
        <p:spPr bwMode="auto">
          <a:xfrm>
            <a:off x="3522468" y="10"/>
            <a:ext cx="866953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39843A0-9BCB-4B17-AD8A-8B7754E8B2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3" y="1161288"/>
            <a:ext cx="5833763" cy="1124712"/>
          </a:xfrm>
        </p:spPr>
        <p:txBody>
          <a:bodyPr anchor="b">
            <a:normAutofit fontScale="90000"/>
          </a:bodyPr>
          <a:lstStyle/>
          <a:p>
            <a:r>
              <a:rPr lang="de-DE" sz="4800" dirty="0"/>
              <a:t>Theoretische Grundlagen</a:t>
            </a:r>
            <a:br>
              <a:rPr lang="de-DE" sz="2800" dirty="0"/>
            </a:br>
            <a:r>
              <a:rPr lang="de-DE" sz="2800" dirty="0"/>
              <a:t>Distributed Ledger Technologies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5CE1E84-E550-4344-AC5D-AD48708BF3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de-DE" sz="1800" b="1" dirty="0"/>
              <a:t>Kernelemente im Kontext dieser Arbeit</a:t>
            </a:r>
          </a:p>
          <a:p>
            <a:pPr marL="0" indent="0">
              <a:buNone/>
            </a:pPr>
            <a:endParaRPr lang="de-DE" sz="1800" dirty="0"/>
          </a:p>
          <a:p>
            <a:r>
              <a:rPr lang="de-DE" sz="1800" b="1" dirty="0">
                <a:solidFill>
                  <a:srgbClr val="7FBB7F"/>
                </a:solidFill>
              </a:rPr>
              <a:t>P2P-Netzwerk von Nodes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2CA676E-81CE-4B17-91FE-F7FC9F2DC5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Masterarbeit Sebastian Kanz - April 2020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32818BE-60B3-4FC6-8352-089B02A12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7706" y="6356350"/>
            <a:ext cx="2743200" cy="365125"/>
          </a:xfrm>
        </p:spPr>
        <p:txBody>
          <a:bodyPr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DD211C7E-A55C-4B4B-A6BA-B5F245C85ED3}" type="slidenum"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Grafik 6" descr="Ein Bild, das Text, Karte enthält.&#10;&#10;Automatisch generierte Beschreibung">
            <a:extLst>
              <a:ext uri="{FF2B5EF4-FFF2-40B4-BE49-F238E27FC236}">
                <a16:creationId xmlns:a16="http://schemas.microsoft.com/office/drawing/2014/main" id="{C14D6575-A642-47C8-9D8E-4E59EE8A021C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8409" y="547239"/>
            <a:ext cx="5361025" cy="5763521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FA0360D5-0EE3-4F9B-B74E-65B5957CE292}"/>
              </a:ext>
            </a:extLst>
          </p:cNvPr>
          <p:cNvSpPr/>
          <p:nvPr/>
        </p:nvSpPr>
        <p:spPr>
          <a:xfrm>
            <a:off x="7206019" y="3409335"/>
            <a:ext cx="2921676" cy="690717"/>
          </a:xfrm>
          <a:prstGeom prst="rect">
            <a:avLst/>
          </a:prstGeom>
          <a:noFill/>
          <a:ln w="50800">
            <a:solidFill>
              <a:srgbClr val="7FBB7F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578532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7C67E3F7-25ED-4AC5-9FA9-E1A1B846E3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" t="8237" r="19097" b="-1"/>
          <a:stretch/>
        </p:blipFill>
        <p:spPr bwMode="auto">
          <a:xfrm>
            <a:off x="3522468" y="10"/>
            <a:ext cx="866953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39843A0-9BCB-4B17-AD8A-8B7754E8B2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3" y="1161288"/>
            <a:ext cx="5833763" cy="1124712"/>
          </a:xfrm>
        </p:spPr>
        <p:txBody>
          <a:bodyPr anchor="b">
            <a:normAutofit fontScale="90000"/>
          </a:bodyPr>
          <a:lstStyle/>
          <a:p>
            <a:r>
              <a:rPr lang="de-DE" sz="4800" dirty="0"/>
              <a:t>Theoretische Grundlagen</a:t>
            </a:r>
            <a:br>
              <a:rPr lang="de-DE" sz="2800" dirty="0"/>
            </a:br>
            <a:r>
              <a:rPr lang="de-DE" sz="2800" dirty="0"/>
              <a:t>Distributed Ledger Technologies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5CE1E84-E550-4344-AC5D-AD48708BF3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de-DE" sz="1800" b="1" dirty="0"/>
              <a:t>Kernelemente im Kontext dieser Arbeit</a:t>
            </a:r>
          </a:p>
          <a:p>
            <a:pPr marL="0" indent="0">
              <a:buNone/>
            </a:pPr>
            <a:endParaRPr lang="de-DE" sz="1800" dirty="0"/>
          </a:p>
          <a:p>
            <a:r>
              <a:rPr lang="de-DE" sz="1800" dirty="0"/>
              <a:t>P2P-Netzwerk von Nodes</a:t>
            </a:r>
          </a:p>
          <a:p>
            <a:r>
              <a:rPr lang="de-DE" sz="1800" b="1" dirty="0">
                <a:solidFill>
                  <a:srgbClr val="7FBB7F"/>
                </a:solidFill>
              </a:rPr>
              <a:t>Zentraler Ledger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2CA676E-81CE-4B17-91FE-F7FC9F2DC5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Masterarbeit Sebastian Kanz - April 2020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32818BE-60B3-4FC6-8352-089B02A12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7706" y="6356350"/>
            <a:ext cx="2743200" cy="365125"/>
          </a:xfrm>
        </p:spPr>
        <p:txBody>
          <a:bodyPr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DD211C7E-A55C-4B4B-A6BA-B5F245C85ED3}" type="slidenum"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Grafik 6" descr="Ein Bild, das Text, Karte enthält.&#10;&#10;Automatisch generierte Beschreibung">
            <a:extLst>
              <a:ext uri="{FF2B5EF4-FFF2-40B4-BE49-F238E27FC236}">
                <a16:creationId xmlns:a16="http://schemas.microsoft.com/office/drawing/2014/main" id="{C14D6575-A642-47C8-9D8E-4E59EE8A021C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8241" y="547239"/>
            <a:ext cx="5361025" cy="5763521"/>
          </a:xfrm>
          <a:prstGeom prst="rect">
            <a:avLst/>
          </a:prstGeom>
        </p:spPr>
      </p:pic>
      <p:sp>
        <p:nvSpPr>
          <p:cNvPr id="6" name="Ellipse 5">
            <a:extLst>
              <a:ext uri="{FF2B5EF4-FFF2-40B4-BE49-F238E27FC236}">
                <a16:creationId xmlns:a16="http://schemas.microsoft.com/office/drawing/2014/main" id="{77F76EE5-2F34-45CB-B5CB-3DE24639033A}"/>
              </a:ext>
            </a:extLst>
          </p:cNvPr>
          <p:cNvSpPr/>
          <p:nvPr/>
        </p:nvSpPr>
        <p:spPr>
          <a:xfrm>
            <a:off x="7752457" y="4100052"/>
            <a:ext cx="914400" cy="914400"/>
          </a:xfrm>
          <a:prstGeom prst="ellipse">
            <a:avLst/>
          </a:prstGeom>
          <a:noFill/>
          <a:ln w="50800">
            <a:solidFill>
              <a:srgbClr val="7FBB7F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245055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7.1|27.2|30.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9|26.6|5.7|23.6|18.6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9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6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7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9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4.4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5|20.9|5.9|28.3|6.4|49.3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2.4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9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|34.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9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1|3.6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6|37.8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6|1.9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|0.9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|2.3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5"/>
</p:tagLst>
</file>

<file path=ppt/theme/theme1.xml><?xml version="1.0" encoding="utf-8"?>
<a:theme xmlns:a="http://schemas.openxmlformats.org/drawingml/2006/main" name="Office">
  <a:themeElements>
    <a:clrScheme name="Benutzerdefiniert 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8CECC"/>
      </a:accent1>
      <a:accent2>
        <a:srgbClr val="FFF2CC"/>
      </a:accent2>
      <a:accent3>
        <a:srgbClr val="E1D5E7"/>
      </a:accent3>
      <a:accent4>
        <a:srgbClr val="DAE8FC"/>
      </a:accent4>
      <a:accent5>
        <a:srgbClr val="D5E8D4"/>
      </a:accent5>
      <a:accent6>
        <a:srgbClr val="FFE6CC"/>
      </a:accent6>
      <a:hlink>
        <a:srgbClr val="CCCCCC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1279</Words>
  <Application>Microsoft Office PowerPoint</Application>
  <PresentationFormat>Breitbild</PresentationFormat>
  <Paragraphs>317</Paragraphs>
  <Slides>34</Slides>
  <Notes>7</Notes>
  <HiddenSlides>0</HiddenSlides>
  <MMClips>1</MMClips>
  <ScaleCrop>false</ScaleCrop>
  <HeadingPairs>
    <vt:vector size="8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Links</vt:lpstr>
      </vt:variant>
      <vt:variant>
        <vt:i4>3</vt:i4>
      </vt:variant>
      <vt:variant>
        <vt:lpstr>Folientitel</vt:lpstr>
      </vt:variant>
      <vt:variant>
        <vt:i4>34</vt:i4>
      </vt:variant>
    </vt:vector>
  </HeadingPairs>
  <TitlesOfParts>
    <vt:vector size="42" baseType="lpstr">
      <vt:lpstr>Arial</vt:lpstr>
      <vt:lpstr>Calibri</vt:lpstr>
      <vt:lpstr>Calibri Light</vt:lpstr>
      <vt:lpstr>Cambria Math</vt:lpstr>
      <vt:lpstr>Office</vt:lpstr>
      <vt:lpstr>C:\Users\sebastianka\Git\thesis\iot-usecase\calculation.xlsx</vt:lpstr>
      <vt:lpstr>C:\Users\sebastianka\Git\thesis\iot-usecase\requirements\Requirements.xlsm</vt:lpstr>
      <vt:lpstr>C:\Users\sebastianka\Git\thesis\dlt-evaluation\dlts.xlsx</vt:lpstr>
      <vt:lpstr>Synergie von DLT und IOT: Anforderungsanalyse und praktische Verprobung</vt:lpstr>
      <vt:lpstr>Gliederung</vt:lpstr>
      <vt:lpstr>Einleitung</vt:lpstr>
      <vt:lpstr>Einleitung Motivation</vt:lpstr>
      <vt:lpstr>Einleitung These</vt:lpstr>
      <vt:lpstr>Einleitung IOT-Anwendungsfall: Pay-As-You-Use</vt:lpstr>
      <vt:lpstr>Theoretische Grundlagen</vt:lpstr>
      <vt:lpstr>Theoretische Grundlagen Distributed Ledger Technologies</vt:lpstr>
      <vt:lpstr>Theoretische Grundlagen Distributed Ledger Technologies</vt:lpstr>
      <vt:lpstr>Theoretische Grundlagen Distributed Ledger Technologies</vt:lpstr>
      <vt:lpstr>Theoretische Grundlagen Distributed Ledger Technologies</vt:lpstr>
      <vt:lpstr>Theoretische Grundlagen Distributed Ledger Technologies</vt:lpstr>
      <vt:lpstr>Theoretische Grundlagen Internet of Things</vt:lpstr>
      <vt:lpstr>Methodik &amp; Umsetzung</vt:lpstr>
      <vt:lpstr>Methodik &amp; Umsetzung Die Anforderungsevaluierung bestätigte einen gemeinsamen Technologiekontext​.</vt:lpstr>
      <vt:lpstr>Methodik &amp; Umsetzung Die Implementierung wurde auf Basis von Ethereum umgesetzt.</vt:lpstr>
      <vt:lpstr>Methodik &amp; Umsetzung Die Anwendung profitiert von einem  modernen Technologie-Stack.</vt:lpstr>
      <vt:lpstr>Methodik &amp; Umsetzung Die Anwendung profitiert von einem  modernen Technologie-Stack.</vt:lpstr>
      <vt:lpstr>Methodik &amp; Umsetzung Die Anwendung profitiert von einem  modernen Technologie-Stack.</vt:lpstr>
      <vt:lpstr>Methodik &amp; Umsetzung Die Anwendung profitiert von einem  modernen Technologie-Stack.</vt:lpstr>
      <vt:lpstr>Methodik &amp; Umsetzung State-Channel sind eine mögliche Antwort auf das Skalierungsproblem von Blockchains.</vt:lpstr>
      <vt:lpstr>Ergebnisse</vt:lpstr>
      <vt:lpstr>Ergebnisse Die Umsetzung war ein Erfolg.</vt:lpstr>
      <vt:lpstr>Fazit Die Ergebnisse bestätigen die These.</vt:lpstr>
      <vt:lpstr>Ergebnisse Demo</vt:lpstr>
      <vt:lpstr>Ausblick</vt:lpstr>
      <vt:lpstr>Ausblick Future Work</vt:lpstr>
      <vt:lpstr>Diskussion</vt:lpstr>
      <vt:lpstr>Quellen</vt:lpstr>
      <vt:lpstr>Backup</vt:lpstr>
      <vt:lpstr>Backup Berechnungen &amp; Tabellen</vt:lpstr>
      <vt:lpstr>Backup Blockchain als Kommunikationsprotokoll</vt:lpstr>
      <vt:lpstr>Backup Anforderungsklassifizierung – Standards</vt:lpstr>
      <vt:lpstr>Backup Anforderungsklassifizierung – Eigenes Modell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Synergie von DLT und IOT: Anforderungsanalyse und praktische Verprobung</dc:title>
  <dc:creator>Sebastian</dc:creator>
  <cp:lastModifiedBy>Sebastian Kanz</cp:lastModifiedBy>
  <cp:revision>148</cp:revision>
  <dcterms:created xsi:type="dcterms:W3CDTF">2020-04-21T13:56:11Z</dcterms:created>
  <dcterms:modified xsi:type="dcterms:W3CDTF">2020-04-29T09:35:21Z</dcterms:modified>
</cp:coreProperties>
</file>